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Calibri (MS)" charset="1" panose="020F0502020204030204"/>
      <p:regular r:id="rId15"/>
    </p:embeddedFont>
    <p:embeddedFont>
      <p:font typeface="Arimo" charset="1" panose="020B0604020202020204"/>
      <p:regular r:id="rId16"/>
    </p:embeddedFont>
    <p:embeddedFont>
      <p:font typeface="Arimo Bold" charset="1" panose="020B0704020202020204"/>
      <p:regular r:id="rId17"/>
    </p:embeddedFont>
    <p:embeddedFont>
      <p:font typeface="Times New Roman Bold" charset="1" panose="02030802070405020303"/>
      <p:regular r:id="rId18"/>
    </p:embeddedFont>
    <p:embeddedFont>
      <p:font typeface="Times New Roman" charset="1" panose="02030502070405020303"/>
      <p:regular r:id="rId19"/>
    </p:embeddedFont>
    <p:embeddedFont>
      <p:font typeface="Montserrat Italics" charset="1" panose="00000500000000000000"/>
      <p:regular r:id="rId20"/>
    </p:embeddedFont>
    <p:embeddedFont>
      <p:font typeface="Montserrat" charset="1" panose="00000500000000000000"/>
      <p:regular r:id="rId21"/>
    </p:embeddedFont>
    <p:embeddedFont>
      <p:font typeface="Montserrat Bold" charset="1" panose="00000800000000000000"/>
      <p:regular r:id="rId22"/>
    </p:embeddedFont>
    <p:embeddedFont>
      <p:font typeface="Canva Sans Bold" charset="1" panose="020B0803030501040103"/>
      <p:regular r:id="rId23"/>
    </p:embeddedFont>
    <p:embeddedFont>
      <p:font typeface="Canva Sans" charset="1" panose="020B0503030501040103"/>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media/image20.png" Type="http://schemas.openxmlformats.org/officeDocument/2006/relationships/image"/><Relationship Id="rId13" Target="../media/image21.png" Type="http://schemas.openxmlformats.org/officeDocument/2006/relationships/image"/><Relationship Id="rId14" Target="../media/image22.png" Type="http://schemas.openxmlformats.org/officeDocument/2006/relationships/image"/><Relationship Id="rId15" Target="../media/image23.jpeg" Type="http://schemas.openxmlformats.org/officeDocument/2006/relationships/image"/><Relationship Id="rId16" Target="../media/image24.png" Type="http://schemas.openxmlformats.org/officeDocument/2006/relationships/image"/><Relationship Id="rId17" Target="../media/image25.svg" Type="http://schemas.openxmlformats.org/officeDocument/2006/relationships/image"/><Relationship Id="rId18" Target="../media/image26.jpeg" Type="http://schemas.openxmlformats.org/officeDocument/2006/relationships/image"/><Relationship Id="rId19" Target="../media/image27.jpeg" Type="http://schemas.openxmlformats.org/officeDocument/2006/relationships/image"/><Relationship Id="rId2" Target="../media/image2.png" Type="http://schemas.openxmlformats.org/officeDocument/2006/relationships/image"/><Relationship Id="rId20" Target="../media/image28.jpeg" Type="http://schemas.openxmlformats.org/officeDocument/2006/relationships/image"/><Relationship Id="rId21" Target="../media/image29.jpeg" Type="http://schemas.openxmlformats.org/officeDocument/2006/relationships/image"/><Relationship Id="rId22" Target="../media/image30.png" Type="http://schemas.openxmlformats.org/officeDocument/2006/relationships/image"/><Relationship Id="rId23" Target="../media/image31.svg" Type="http://schemas.openxmlformats.org/officeDocument/2006/relationships/image"/><Relationship Id="rId24" Target="../media/image32.png" Type="http://schemas.openxmlformats.org/officeDocument/2006/relationships/image"/><Relationship Id="rId25" Target="../media/image33.svg" Type="http://schemas.openxmlformats.org/officeDocument/2006/relationships/image"/><Relationship Id="rId26" Target="../media/image34.png" Type="http://schemas.openxmlformats.org/officeDocument/2006/relationships/image"/><Relationship Id="rId27" Target="../media/image35.svg" Type="http://schemas.openxmlformats.org/officeDocument/2006/relationships/image"/><Relationship Id="rId28" Target="../media/image36.png" Type="http://schemas.openxmlformats.org/officeDocument/2006/relationships/image"/><Relationship Id="rId29" Target="../media/image37.png" Type="http://schemas.openxmlformats.org/officeDocument/2006/relationships/image"/><Relationship Id="rId3" Target="../media/image3.png" Type="http://schemas.openxmlformats.org/officeDocument/2006/relationships/image"/><Relationship Id="rId30" Target="../media/image38.svg" Type="http://schemas.openxmlformats.org/officeDocument/2006/relationships/image"/><Relationship Id="rId31" Target="../media/image39.png" Type="http://schemas.openxmlformats.org/officeDocument/2006/relationships/image"/><Relationship Id="rId32" Target="../media/image40.svg" Type="http://schemas.openxmlformats.org/officeDocument/2006/relationships/image"/><Relationship Id="rId4" Target="../media/image12.jpeg" Type="http://schemas.openxmlformats.org/officeDocument/2006/relationships/image"/><Relationship Id="rId5" Target="../media/image13.jpe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85750" y="9818370"/>
            <a:ext cx="3836195" cy="182880"/>
            <a:chOff x="0" y="0"/>
            <a:chExt cx="5114926" cy="243840"/>
          </a:xfrm>
        </p:grpSpPr>
        <p:sp>
          <p:nvSpPr>
            <p:cNvPr name="Freeform 3" id="3"/>
            <p:cNvSpPr/>
            <p:nvPr/>
          </p:nvSpPr>
          <p:spPr>
            <a:xfrm flipH="false" flipV="false" rot="0">
              <a:off x="0" y="0"/>
              <a:ext cx="5114926" cy="243840"/>
            </a:xfrm>
            <a:custGeom>
              <a:avLst/>
              <a:gdLst/>
              <a:ahLst/>
              <a:cxnLst/>
              <a:rect r="r" b="b" t="t" l="l"/>
              <a:pathLst>
                <a:path h="243840" w="5114926">
                  <a:moveTo>
                    <a:pt x="0" y="0"/>
                  </a:moveTo>
                  <a:lnTo>
                    <a:pt x="5114926" y="0"/>
                  </a:lnTo>
                  <a:lnTo>
                    <a:pt x="5114926" y="243840"/>
                  </a:lnTo>
                  <a:lnTo>
                    <a:pt x="0" y="243840"/>
                  </a:lnTo>
                  <a:close/>
                </a:path>
              </a:pathLst>
            </a:custGeom>
            <a:solidFill>
              <a:srgbClr val="000000">
                <a:alpha val="0"/>
              </a:srgbClr>
            </a:solidFill>
          </p:spPr>
        </p:sp>
        <p:sp>
          <p:nvSpPr>
            <p:cNvPr name="TextBox 4" id="4"/>
            <p:cNvSpPr txBox="true"/>
            <p:nvPr/>
          </p:nvSpPr>
          <p:spPr>
            <a:xfrm>
              <a:off x="0" y="-19050"/>
              <a:ext cx="5114926" cy="262890"/>
            </a:xfrm>
            <a:prstGeom prst="rect">
              <a:avLst/>
            </a:prstGeom>
          </p:spPr>
          <p:txBody>
            <a:bodyPr anchor="t" rtlCol="false" tIns="0" lIns="0" bIns="0" rIns="0"/>
            <a:lstStyle/>
            <a:p>
              <a:pPr algn="l">
                <a:lnSpc>
                  <a:spcPts val="1439"/>
                </a:lnSpc>
              </a:pPr>
              <a:r>
                <a:rPr lang="en-US" sz="1200">
                  <a:solidFill>
                    <a:srgbClr val="0078D7"/>
                  </a:solidFill>
                  <a:latin typeface="Calibri (MS)"/>
                  <a:ea typeface="Calibri (MS)"/>
                  <a:cs typeface="Calibri (MS)"/>
                  <a:sym typeface="Calibri (MS)"/>
                </a:rPr>
                <a:t>Sensitivity : This Document is Classified as "LNT Internal Use".</a:t>
              </a:r>
            </a:p>
          </p:txBody>
        </p:sp>
      </p:grpSp>
      <p:sp>
        <p:nvSpPr>
          <p:cNvPr name="Freeform 5" id="5" descr="A snail with a turbo engine  Description automatically generated"/>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71" t="0" r="-3571" b="0"/>
            </a:stretch>
          </a:blipFill>
        </p:spPr>
      </p:sp>
      <p:grpSp>
        <p:nvGrpSpPr>
          <p:cNvPr name="Group 6" id="6"/>
          <p:cNvGrpSpPr/>
          <p:nvPr/>
        </p:nvGrpSpPr>
        <p:grpSpPr>
          <a:xfrm rot="0">
            <a:off x="10750073" y="6074518"/>
            <a:ext cx="7352215" cy="3926732"/>
            <a:chOff x="0" y="0"/>
            <a:chExt cx="9802954" cy="5235643"/>
          </a:xfrm>
        </p:grpSpPr>
        <p:sp>
          <p:nvSpPr>
            <p:cNvPr name="Freeform 7" id="7"/>
            <p:cNvSpPr/>
            <p:nvPr/>
          </p:nvSpPr>
          <p:spPr>
            <a:xfrm flipH="false" flipV="false" rot="0">
              <a:off x="14884" y="18514"/>
              <a:ext cx="9773187" cy="5198615"/>
            </a:xfrm>
            <a:custGeom>
              <a:avLst/>
              <a:gdLst/>
              <a:ahLst/>
              <a:cxnLst/>
              <a:rect r="r" b="b" t="t" l="l"/>
              <a:pathLst>
                <a:path h="5198615" w="9773187">
                  <a:moveTo>
                    <a:pt x="0" y="866435"/>
                  </a:moveTo>
                  <a:cubicBezTo>
                    <a:pt x="0" y="387859"/>
                    <a:pt x="313151" y="0"/>
                    <a:pt x="699381" y="0"/>
                  </a:cubicBezTo>
                  <a:lnTo>
                    <a:pt x="9073805" y="0"/>
                  </a:lnTo>
                  <a:cubicBezTo>
                    <a:pt x="9460035" y="0"/>
                    <a:pt x="9773187" y="387859"/>
                    <a:pt x="9773187" y="866435"/>
                  </a:cubicBezTo>
                  <a:lnTo>
                    <a:pt x="9773187" y="4332179"/>
                  </a:lnTo>
                  <a:cubicBezTo>
                    <a:pt x="9773187" y="4810756"/>
                    <a:pt x="9460035" y="5198615"/>
                    <a:pt x="9073805" y="5198615"/>
                  </a:cubicBezTo>
                  <a:lnTo>
                    <a:pt x="699381" y="5198615"/>
                  </a:lnTo>
                  <a:cubicBezTo>
                    <a:pt x="313151" y="5198615"/>
                    <a:pt x="0" y="4810756"/>
                    <a:pt x="0" y="4332179"/>
                  </a:cubicBezTo>
                  <a:close/>
                </a:path>
              </a:pathLst>
            </a:custGeom>
            <a:solidFill>
              <a:srgbClr val="FFD32C"/>
            </a:solidFill>
          </p:spPr>
        </p:sp>
        <p:sp>
          <p:nvSpPr>
            <p:cNvPr name="Freeform 8" id="8"/>
            <p:cNvSpPr/>
            <p:nvPr/>
          </p:nvSpPr>
          <p:spPr>
            <a:xfrm flipH="false" flipV="false" rot="0">
              <a:off x="0" y="0"/>
              <a:ext cx="9802954" cy="5235642"/>
            </a:xfrm>
            <a:custGeom>
              <a:avLst/>
              <a:gdLst/>
              <a:ahLst/>
              <a:cxnLst/>
              <a:rect r="r" b="b" t="t" l="l"/>
              <a:pathLst>
                <a:path h="5235642" w="9802954">
                  <a:moveTo>
                    <a:pt x="0" y="884949"/>
                  </a:moveTo>
                  <a:cubicBezTo>
                    <a:pt x="0" y="396191"/>
                    <a:pt x="319849" y="0"/>
                    <a:pt x="714265" y="0"/>
                  </a:cubicBezTo>
                  <a:lnTo>
                    <a:pt x="9088689" y="0"/>
                  </a:lnTo>
                  <a:lnTo>
                    <a:pt x="9088689" y="18514"/>
                  </a:lnTo>
                  <a:lnTo>
                    <a:pt x="9088689" y="0"/>
                  </a:lnTo>
                  <a:cubicBezTo>
                    <a:pt x="9483105" y="0"/>
                    <a:pt x="9802954" y="396191"/>
                    <a:pt x="9802954" y="884949"/>
                  </a:cubicBezTo>
                  <a:lnTo>
                    <a:pt x="9788071" y="884949"/>
                  </a:lnTo>
                  <a:lnTo>
                    <a:pt x="9802954" y="884949"/>
                  </a:lnTo>
                  <a:lnTo>
                    <a:pt x="9802954" y="4350693"/>
                  </a:lnTo>
                  <a:lnTo>
                    <a:pt x="9788071" y="4350693"/>
                  </a:lnTo>
                  <a:lnTo>
                    <a:pt x="9802954" y="4350693"/>
                  </a:lnTo>
                  <a:cubicBezTo>
                    <a:pt x="9802954" y="4839452"/>
                    <a:pt x="9483105" y="5235642"/>
                    <a:pt x="9088689" y="5235642"/>
                  </a:cubicBezTo>
                  <a:lnTo>
                    <a:pt x="9088689" y="5217129"/>
                  </a:lnTo>
                  <a:lnTo>
                    <a:pt x="9088689" y="5235642"/>
                  </a:lnTo>
                  <a:lnTo>
                    <a:pt x="714265" y="5235642"/>
                  </a:lnTo>
                  <a:lnTo>
                    <a:pt x="714265" y="5217129"/>
                  </a:lnTo>
                  <a:lnTo>
                    <a:pt x="714265" y="5235642"/>
                  </a:lnTo>
                  <a:cubicBezTo>
                    <a:pt x="319849" y="5235642"/>
                    <a:pt x="0" y="4839452"/>
                    <a:pt x="0" y="4350693"/>
                  </a:cubicBezTo>
                  <a:lnTo>
                    <a:pt x="0" y="884949"/>
                  </a:lnTo>
                  <a:lnTo>
                    <a:pt x="14884" y="884949"/>
                  </a:lnTo>
                  <a:lnTo>
                    <a:pt x="0" y="884949"/>
                  </a:lnTo>
                  <a:moveTo>
                    <a:pt x="29767" y="884949"/>
                  </a:moveTo>
                  <a:lnTo>
                    <a:pt x="29767" y="4350693"/>
                  </a:lnTo>
                  <a:lnTo>
                    <a:pt x="14884" y="4350693"/>
                  </a:lnTo>
                  <a:lnTo>
                    <a:pt x="29767" y="4350693"/>
                  </a:lnTo>
                  <a:cubicBezTo>
                    <a:pt x="29767" y="4818902"/>
                    <a:pt x="336221" y="5198616"/>
                    <a:pt x="714265" y="5198616"/>
                  </a:cubicBezTo>
                  <a:lnTo>
                    <a:pt x="9088689" y="5198616"/>
                  </a:lnTo>
                  <a:cubicBezTo>
                    <a:pt x="9466733" y="5198616"/>
                    <a:pt x="9773186" y="4818902"/>
                    <a:pt x="9773186" y="4350693"/>
                  </a:cubicBezTo>
                  <a:lnTo>
                    <a:pt x="9773186" y="884949"/>
                  </a:lnTo>
                  <a:cubicBezTo>
                    <a:pt x="9773186" y="416741"/>
                    <a:pt x="9466733" y="37027"/>
                    <a:pt x="9088689" y="37027"/>
                  </a:cubicBezTo>
                  <a:lnTo>
                    <a:pt x="714265" y="37027"/>
                  </a:lnTo>
                  <a:lnTo>
                    <a:pt x="714265" y="18514"/>
                  </a:lnTo>
                  <a:lnTo>
                    <a:pt x="714265" y="37027"/>
                  </a:lnTo>
                  <a:cubicBezTo>
                    <a:pt x="336221" y="37027"/>
                    <a:pt x="29767" y="416741"/>
                    <a:pt x="29767" y="884949"/>
                  </a:cubicBezTo>
                  <a:close/>
                </a:path>
              </a:pathLst>
            </a:custGeom>
            <a:solidFill>
              <a:srgbClr val="000000"/>
            </a:solidFill>
          </p:spPr>
        </p:sp>
        <p:sp>
          <p:nvSpPr>
            <p:cNvPr name="TextBox 9" id="9"/>
            <p:cNvSpPr txBox="true"/>
            <p:nvPr/>
          </p:nvSpPr>
          <p:spPr>
            <a:xfrm>
              <a:off x="0" y="-19050"/>
              <a:ext cx="9802954" cy="5254693"/>
            </a:xfrm>
            <a:prstGeom prst="rect">
              <a:avLst/>
            </a:prstGeom>
          </p:spPr>
          <p:txBody>
            <a:bodyPr anchor="ctr" rtlCol="false" tIns="50800" lIns="50800" bIns="50800" rIns="50800"/>
            <a:lstStyle/>
            <a:p>
              <a:pPr algn="l" marL="488632" indent="-244316" lvl="1">
                <a:lnSpc>
                  <a:spcPts val="3240"/>
                </a:lnSpc>
                <a:buFont typeface="Arial"/>
                <a:buChar char="•"/>
              </a:pPr>
              <a:r>
                <a:rPr lang="en-US" sz="2700">
                  <a:solidFill>
                    <a:srgbClr val="000000"/>
                  </a:solidFill>
                  <a:latin typeface="Arimo"/>
                  <a:ea typeface="Arimo"/>
                  <a:cs typeface="Arimo"/>
                  <a:sym typeface="Arimo"/>
                </a:rPr>
                <a:t>Problem Statement 1:</a:t>
              </a:r>
              <a:r>
                <a:rPr lang="en-US" b="true" sz="2700">
                  <a:solidFill>
                    <a:srgbClr val="000000"/>
                  </a:solidFill>
                  <a:latin typeface="Arimo Bold"/>
                  <a:ea typeface="Arimo Bold"/>
                  <a:cs typeface="Arimo Bold"/>
                  <a:sym typeface="Arimo Bold"/>
                </a:rPr>
                <a:t>Sustainable Port Infrastructure Development for Large-Scale EPC Projects in India</a:t>
              </a:r>
            </a:p>
            <a:p>
              <a:pPr algn="l" marL="488632" indent="-244316" lvl="1">
                <a:lnSpc>
                  <a:spcPts val="3240"/>
                </a:lnSpc>
                <a:buFont typeface="Arial"/>
                <a:buChar char="•"/>
              </a:pPr>
              <a:r>
                <a:rPr lang="en-US" sz="2700">
                  <a:solidFill>
                    <a:srgbClr val="000000"/>
                  </a:solidFill>
                  <a:latin typeface="Arimo"/>
                  <a:ea typeface="Arimo"/>
                  <a:cs typeface="Arimo"/>
                  <a:sym typeface="Arimo"/>
                </a:rPr>
                <a:t>Team Name </a:t>
              </a:r>
              <a:r>
                <a:rPr lang="en-US" b="true" sz="2700">
                  <a:solidFill>
                    <a:srgbClr val="000000"/>
                  </a:solidFill>
                  <a:latin typeface="Arimo Bold"/>
                  <a:ea typeface="Arimo Bold"/>
                  <a:cs typeface="Arimo Bold"/>
                  <a:sym typeface="Arimo Bold"/>
                </a:rPr>
                <a:t>:MANIT-pop</a:t>
              </a:r>
            </a:p>
            <a:p>
              <a:pPr algn="l" marL="488632" indent="-244316" lvl="1">
                <a:lnSpc>
                  <a:spcPts val="3240"/>
                </a:lnSpc>
                <a:buFont typeface="Arial"/>
                <a:buChar char="•"/>
              </a:pPr>
              <a:r>
                <a:rPr lang="en-US" sz="2700">
                  <a:solidFill>
                    <a:srgbClr val="000000"/>
                  </a:solidFill>
                  <a:latin typeface="Arimo"/>
                  <a:ea typeface="Arimo"/>
                  <a:cs typeface="Arimo"/>
                  <a:sym typeface="Arimo"/>
                </a:rPr>
                <a:t>Institute Name:</a:t>
              </a:r>
              <a:r>
                <a:rPr lang="en-US" b="true" sz="2700">
                  <a:solidFill>
                    <a:srgbClr val="000000"/>
                  </a:solidFill>
                  <a:latin typeface="Arimo Bold"/>
                  <a:ea typeface="Arimo Bold"/>
                  <a:cs typeface="Arimo Bold"/>
                  <a:sym typeface="Arimo Bold"/>
                </a:rPr>
                <a:t> Maulana Azad National Institute of Technology, Bhopal</a:t>
              </a:r>
            </a:p>
            <a:p>
              <a:pPr algn="l" marL="488632" indent="-244316" lvl="1">
                <a:lnSpc>
                  <a:spcPts val="3240"/>
                </a:lnSpc>
                <a:buFont typeface="Arial"/>
                <a:buChar char="•"/>
              </a:pPr>
              <a:r>
                <a:rPr lang="en-US" sz="2700">
                  <a:solidFill>
                    <a:srgbClr val="000000"/>
                  </a:solidFill>
                  <a:latin typeface="Arimo"/>
                  <a:ea typeface="Arimo"/>
                  <a:cs typeface="Arimo"/>
                  <a:sym typeface="Arimo"/>
                </a:rPr>
                <a:t>Team Leader’s Name &amp; Contact Details: </a:t>
              </a:r>
              <a:r>
                <a:rPr lang="en-US" b="true" sz="2700">
                  <a:solidFill>
                    <a:srgbClr val="000000"/>
                  </a:solidFill>
                  <a:latin typeface="Arimo Bold"/>
                  <a:ea typeface="Arimo Bold"/>
                  <a:cs typeface="Arimo Bold"/>
                  <a:sym typeface="Arimo Bold"/>
                </a:rPr>
                <a:t>Manasvi Sakhala, +919579235093</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85750" y="9818370"/>
            <a:ext cx="3836195" cy="182880"/>
            <a:chOff x="0" y="0"/>
            <a:chExt cx="5114926" cy="243840"/>
          </a:xfrm>
        </p:grpSpPr>
        <p:sp>
          <p:nvSpPr>
            <p:cNvPr name="Freeform 3" id="3"/>
            <p:cNvSpPr/>
            <p:nvPr/>
          </p:nvSpPr>
          <p:spPr>
            <a:xfrm flipH="false" flipV="false" rot="0">
              <a:off x="0" y="0"/>
              <a:ext cx="5114926" cy="243840"/>
            </a:xfrm>
            <a:custGeom>
              <a:avLst/>
              <a:gdLst/>
              <a:ahLst/>
              <a:cxnLst/>
              <a:rect r="r" b="b" t="t" l="l"/>
              <a:pathLst>
                <a:path h="243840" w="5114926">
                  <a:moveTo>
                    <a:pt x="0" y="0"/>
                  </a:moveTo>
                  <a:lnTo>
                    <a:pt x="5114926" y="0"/>
                  </a:lnTo>
                  <a:lnTo>
                    <a:pt x="5114926" y="243840"/>
                  </a:lnTo>
                  <a:lnTo>
                    <a:pt x="0" y="243840"/>
                  </a:lnTo>
                  <a:close/>
                </a:path>
              </a:pathLst>
            </a:custGeom>
            <a:solidFill>
              <a:srgbClr val="000000">
                <a:alpha val="0"/>
              </a:srgbClr>
            </a:solidFill>
          </p:spPr>
        </p:sp>
        <p:sp>
          <p:nvSpPr>
            <p:cNvPr name="TextBox 4" id="4"/>
            <p:cNvSpPr txBox="true"/>
            <p:nvPr/>
          </p:nvSpPr>
          <p:spPr>
            <a:xfrm>
              <a:off x="0" y="-19050"/>
              <a:ext cx="5114926" cy="262890"/>
            </a:xfrm>
            <a:prstGeom prst="rect">
              <a:avLst/>
            </a:prstGeom>
          </p:spPr>
          <p:txBody>
            <a:bodyPr anchor="t" rtlCol="false" tIns="0" lIns="0" bIns="0" rIns="0"/>
            <a:lstStyle/>
            <a:p>
              <a:pPr algn="l">
                <a:lnSpc>
                  <a:spcPts val="1439"/>
                </a:lnSpc>
              </a:pPr>
              <a:r>
                <a:rPr lang="en-US" sz="1200">
                  <a:solidFill>
                    <a:srgbClr val="0078D7"/>
                  </a:solidFill>
                  <a:latin typeface="Calibri (MS)"/>
                  <a:ea typeface="Calibri (MS)"/>
                  <a:cs typeface="Calibri (MS)"/>
                  <a:sym typeface="Calibri (MS)"/>
                </a:rPr>
                <a:t>Sensitivity : This Document is Classified as "LNT Internal Use".</a:t>
              </a:r>
            </a:p>
          </p:txBody>
        </p:sp>
      </p:grpSp>
      <p:sp>
        <p:nvSpPr>
          <p:cNvPr name="Freeform 5" id="5" descr="A black background with white text  Description automatically generated"/>
          <p:cNvSpPr/>
          <p:nvPr/>
        </p:nvSpPr>
        <p:spPr>
          <a:xfrm flipH="false" flipV="false" rot="0">
            <a:off x="14415516" y="137619"/>
            <a:ext cx="3739896" cy="902733"/>
          </a:xfrm>
          <a:custGeom>
            <a:avLst/>
            <a:gdLst/>
            <a:ahLst/>
            <a:cxnLst/>
            <a:rect r="r" b="b" t="t" l="l"/>
            <a:pathLst>
              <a:path h="902733" w="3739896">
                <a:moveTo>
                  <a:pt x="0" y="0"/>
                </a:moveTo>
                <a:lnTo>
                  <a:pt x="3739896" y="0"/>
                </a:lnTo>
                <a:lnTo>
                  <a:pt x="3739896" y="902733"/>
                </a:lnTo>
                <a:lnTo>
                  <a:pt x="0" y="902733"/>
                </a:lnTo>
                <a:lnTo>
                  <a:pt x="0" y="0"/>
                </a:lnTo>
                <a:close/>
              </a:path>
            </a:pathLst>
          </a:custGeom>
          <a:blipFill>
            <a:blip r:embed="rId2"/>
            <a:stretch>
              <a:fillRect l="-4925" t="-183272" r="-5116" b="-172617"/>
            </a:stretch>
          </a:blipFill>
        </p:spPr>
      </p:sp>
      <p:sp>
        <p:nvSpPr>
          <p:cNvPr name="Freeform 6" id="6"/>
          <p:cNvSpPr/>
          <p:nvPr/>
        </p:nvSpPr>
        <p:spPr>
          <a:xfrm flipH="false" flipV="false" rot="0">
            <a:off x="0" y="-39178"/>
            <a:ext cx="4668630" cy="1297960"/>
          </a:xfrm>
          <a:custGeom>
            <a:avLst/>
            <a:gdLst/>
            <a:ahLst/>
            <a:cxnLst/>
            <a:rect r="r" b="b" t="t" l="l"/>
            <a:pathLst>
              <a:path h="1297960" w="4668630">
                <a:moveTo>
                  <a:pt x="0" y="0"/>
                </a:moveTo>
                <a:lnTo>
                  <a:pt x="4668630" y="0"/>
                </a:lnTo>
                <a:lnTo>
                  <a:pt x="4668630" y="1297960"/>
                </a:lnTo>
                <a:lnTo>
                  <a:pt x="0" y="1297960"/>
                </a:lnTo>
                <a:lnTo>
                  <a:pt x="0" y="0"/>
                </a:lnTo>
                <a:close/>
              </a:path>
            </a:pathLst>
          </a:custGeom>
          <a:blipFill>
            <a:blip r:embed="rId3"/>
            <a:stretch>
              <a:fillRect l="0" t="0" r="0" b="0"/>
            </a:stretch>
          </a:blipFill>
        </p:spPr>
      </p:sp>
      <p:grpSp>
        <p:nvGrpSpPr>
          <p:cNvPr name="Group 7" id="7"/>
          <p:cNvGrpSpPr/>
          <p:nvPr/>
        </p:nvGrpSpPr>
        <p:grpSpPr>
          <a:xfrm rot="0">
            <a:off x="10526139" y="1186926"/>
            <a:ext cx="6966598" cy="6910534"/>
            <a:chOff x="0" y="0"/>
            <a:chExt cx="9288798" cy="9214045"/>
          </a:xfrm>
        </p:grpSpPr>
        <p:sp>
          <p:nvSpPr>
            <p:cNvPr name="Freeform 8" id="8"/>
            <p:cNvSpPr/>
            <p:nvPr/>
          </p:nvSpPr>
          <p:spPr>
            <a:xfrm flipH="false" flipV="false" rot="0">
              <a:off x="360195" y="15542"/>
              <a:ext cx="8302485" cy="9198503"/>
            </a:xfrm>
            <a:custGeom>
              <a:avLst/>
              <a:gdLst/>
              <a:ahLst/>
              <a:cxnLst/>
              <a:rect r="r" b="b" t="t" l="l"/>
              <a:pathLst>
                <a:path h="9198503" w="8302485">
                  <a:moveTo>
                    <a:pt x="0" y="0"/>
                  </a:moveTo>
                  <a:lnTo>
                    <a:pt x="8302485" y="0"/>
                  </a:lnTo>
                  <a:lnTo>
                    <a:pt x="8302485" y="9198503"/>
                  </a:lnTo>
                  <a:lnTo>
                    <a:pt x="0" y="9198503"/>
                  </a:lnTo>
                  <a:lnTo>
                    <a:pt x="0" y="0"/>
                  </a:lnTo>
                  <a:close/>
                </a:path>
              </a:pathLst>
            </a:custGeom>
            <a:blipFill>
              <a:blip r:embed="rId4"/>
              <a:stretch>
                <a:fillRect l="-7473" t="0" r="-11543" b="-1736"/>
              </a:stretch>
            </a:blipFill>
          </p:spPr>
        </p:sp>
        <p:sp>
          <p:nvSpPr>
            <p:cNvPr name="Freeform 9" id="9"/>
            <p:cNvSpPr/>
            <p:nvPr/>
          </p:nvSpPr>
          <p:spPr>
            <a:xfrm flipH="false" flipV="false" rot="0">
              <a:off x="0" y="0"/>
              <a:ext cx="9288798" cy="9214045"/>
            </a:xfrm>
            <a:custGeom>
              <a:avLst/>
              <a:gdLst/>
              <a:ahLst/>
              <a:cxnLst/>
              <a:rect r="r" b="b" t="t" l="l"/>
              <a:pathLst>
                <a:path h="9214045" w="9288798">
                  <a:moveTo>
                    <a:pt x="0" y="0"/>
                  </a:moveTo>
                  <a:lnTo>
                    <a:pt x="9288798" y="0"/>
                  </a:lnTo>
                  <a:lnTo>
                    <a:pt x="9288798" y="9214045"/>
                  </a:lnTo>
                  <a:lnTo>
                    <a:pt x="0" y="9214045"/>
                  </a:lnTo>
                  <a:lnTo>
                    <a:pt x="0" y="0"/>
                  </a:lnTo>
                  <a:close/>
                </a:path>
              </a:pathLst>
            </a:custGeom>
            <a:blipFill>
              <a:blip r:embed="rId5"/>
              <a:stretch>
                <a:fillRect l="0" t="-13185" r="0" b="-27616"/>
              </a:stretch>
            </a:blipFill>
          </p:spPr>
        </p:sp>
      </p:grpSp>
      <p:sp>
        <p:nvSpPr>
          <p:cNvPr name="TextBox 10" id="10"/>
          <p:cNvSpPr txBox="true"/>
          <p:nvPr/>
        </p:nvSpPr>
        <p:spPr>
          <a:xfrm rot="0">
            <a:off x="4668630" y="217392"/>
            <a:ext cx="9244489" cy="689610"/>
          </a:xfrm>
          <a:prstGeom prst="rect">
            <a:avLst/>
          </a:prstGeom>
        </p:spPr>
        <p:txBody>
          <a:bodyPr anchor="t" rtlCol="false" tIns="0" lIns="0" bIns="0" rIns="0">
            <a:spAutoFit/>
          </a:bodyPr>
          <a:lstStyle/>
          <a:p>
            <a:pPr algn="ctr">
              <a:lnSpc>
                <a:spcPts val="5039"/>
              </a:lnSpc>
              <a:spcBef>
                <a:spcPct val="0"/>
              </a:spcBef>
            </a:pPr>
            <a:r>
              <a:rPr lang="en-US" b="true" sz="3599" u="sng">
                <a:solidFill>
                  <a:srgbClr val="33A1A0"/>
                </a:solidFill>
                <a:latin typeface="Times New Roman Bold"/>
                <a:ea typeface="Times New Roman Bold"/>
                <a:cs typeface="Times New Roman Bold"/>
                <a:sym typeface="Times New Roman Bold"/>
              </a:rPr>
              <a:t>CHALLENGES FACED BY INDIAN PORTS</a:t>
            </a:r>
          </a:p>
        </p:txBody>
      </p:sp>
      <p:sp>
        <p:nvSpPr>
          <p:cNvPr name="TextBox 11" id="11"/>
          <p:cNvSpPr txBox="true"/>
          <p:nvPr/>
        </p:nvSpPr>
        <p:spPr>
          <a:xfrm rot="0">
            <a:off x="10601890" y="8183185"/>
            <a:ext cx="6890847" cy="1358407"/>
          </a:xfrm>
          <a:prstGeom prst="rect">
            <a:avLst/>
          </a:prstGeom>
        </p:spPr>
        <p:txBody>
          <a:bodyPr anchor="t" rtlCol="false" tIns="0" lIns="0" bIns="0" rIns="0">
            <a:spAutoFit/>
          </a:bodyPr>
          <a:lstStyle/>
          <a:p>
            <a:pPr algn="l">
              <a:lnSpc>
                <a:spcPts val="2157"/>
              </a:lnSpc>
            </a:pPr>
            <a:r>
              <a:rPr lang="en-US" sz="1541">
                <a:solidFill>
                  <a:srgbClr val="000000"/>
                </a:solidFill>
                <a:latin typeface="Times New Roman"/>
                <a:ea typeface="Times New Roman"/>
                <a:cs typeface="Times New Roman"/>
                <a:sym typeface="Times New Roman"/>
              </a:rPr>
              <a:t>EDI (Electronic Data Interchange) implementation in Indian ports is partial, with manual processes, while Rotterdam has a fully digital system with minimal human intervention. Customs clearance in India happens at the port, whereas in the EU, it can be done elsewhere. Work processes in India are partly computerized, whereas Rotterdam uses enterprise resource planning (ERP) software, etc.</a:t>
            </a:r>
          </a:p>
        </p:txBody>
      </p:sp>
      <p:sp>
        <p:nvSpPr>
          <p:cNvPr name="TextBox 12" id="12"/>
          <p:cNvSpPr txBox="true"/>
          <p:nvPr/>
        </p:nvSpPr>
        <p:spPr>
          <a:xfrm rot="0">
            <a:off x="10533461" y="9722010"/>
            <a:ext cx="7027705" cy="356550"/>
          </a:xfrm>
          <a:prstGeom prst="rect">
            <a:avLst/>
          </a:prstGeom>
        </p:spPr>
        <p:txBody>
          <a:bodyPr anchor="t" rtlCol="false" tIns="0" lIns="0" bIns="0" rIns="0">
            <a:spAutoFit/>
          </a:bodyPr>
          <a:lstStyle/>
          <a:p>
            <a:pPr algn="just">
              <a:lnSpc>
                <a:spcPts val="1488"/>
              </a:lnSpc>
              <a:spcBef>
                <a:spcPct val="0"/>
              </a:spcBef>
            </a:pPr>
            <a:r>
              <a:rPr lang="en-US" sz="1063" i="true">
                <a:solidFill>
                  <a:srgbClr val="08558C"/>
                </a:solidFill>
                <a:latin typeface="Montserrat Italics"/>
                <a:ea typeface="Montserrat Italics"/>
                <a:cs typeface="Montserrat Italics"/>
                <a:sym typeface="Montserrat Italics"/>
              </a:rPr>
              <a:t>"Port Operations Report," Ministry of Shipping, Road Transport and Highways, Government of India, March 20, 2007, pp. 16-17.</a:t>
            </a:r>
          </a:p>
        </p:txBody>
      </p:sp>
      <p:grpSp>
        <p:nvGrpSpPr>
          <p:cNvPr name="Group 13" id="13"/>
          <p:cNvGrpSpPr/>
          <p:nvPr/>
        </p:nvGrpSpPr>
        <p:grpSpPr>
          <a:xfrm rot="0">
            <a:off x="767181" y="977295"/>
            <a:ext cx="9395378" cy="8932515"/>
            <a:chOff x="0" y="0"/>
            <a:chExt cx="12527170" cy="11910020"/>
          </a:xfrm>
        </p:grpSpPr>
        <p:sp>
          <p:nvSpPr>
            <p:cNvPr name="Freeform 14" id="14"/>
            <p:cNvSpPr/>
            <p:nvPr/>
          </p:nvSpPr>
          <p:spPr>
            <a:xfrm flipH="false" flipV="false" rot="0">
              <a:off x="0" y="0"/>
              <a:ext cx="12527170" cy="11910020"/>
            </a:xfrm>
            <a:custGeom>
              <a:avLst/>
              <a:gdLst/>
              <a:ahLst/>
              <a:cxnLst/>
              <a:rect r="r" b="b" t="t" l="l"/>
              <a:pathLst>
                <a:path h="11910020" w="12527170">
                  <a:moveTo>
                    <a:pt x="0" y="0"/>
                  </a:moveTo>
                  <a:lnTo>
                    <a:pt x="12527170" y="0"/>
                  </a:lnTo>
                  <a:lnTo>
                    <a:pt x="12527170" y="11910020"/>
                  </a:lnTo>
                  <a:lnTo>
                    <a:pt x="0" y="11910020"/>
                  </a:lnTo>
                  <a:lnTo>
                    <a:pt x="0" y="0"/>
                  </a:lnTo>
                  <a:close/>
                </a:path>
              </a:pathLst>
            </a:custGeom>
            <a:blipFill>
              <a:blip r:embed="rId6"/>
              <a:stretch>
                <a:fillRect l="-3890" t="-1488" r="0" b="0"/>
              </a:stretch>
            </a:blipFill>
          </p:spPr>
        </p:sp>
        <p:sp>
          <p:nvSpPr>
            <p:cNvPr name="Freeform 15" id="15"/>
            <p:cNvSpPr/>
            <p:nvPr/>
          </p:nvSpPr>
          <p:spPr>
            <a:xfrm flipH="false" flipV="false" rot="5400000">
              <a:off x="1251977" y="-574859"/>
              <a:ext cx="2120765" cy="3815843"/>
            </a:xfrm>
            <a:custGeom>
              <a:avLst/>
              <a:gdLst/>
              <a:ahLst/>
              <a:cxnLst/>
              <a:rect r="r" b="b" t="t" l="l"/>
              <a:pathLst>
                <a:path h="3815843" w="2120765">
                  <a:moveTo>
                    <a:pt x="0" y="0"/>
                  </a:moveTo>
                  <a:lnTo>
                    <a:pt x="2120765" y="0"/>
                  </a:lnTo>
                  <a:lnTo>
                    <a:pt x="2120765" y="3815843"/>
                  </a:lnTo>
                  <a:lnTo>
                    <a:pt x="0" y="3815843"/>
                  </a:lnTo>
                  <a:lnTo>
                    <a:pt x="0" y="0"/>
                  </a:lnTo>
                  <a:close/>
                </a:path>
              </a:pathLst>
            </a:custGeom>
            <a:blipFill>
              <a:blip r:embed="rId7"/>
              <a:stretch>
                <a:fillRect l="-5746" t="0" r="-22887" b="0"/>
              </a:stretch>
            </a:blipFill>
          </p:spPr>
        </p:sp>
        <p:sp>
          <p:nvSpPr>
            <p:cNvPr name="Freeform 16" id="16"/>
            <p:cNvSpPr/>
            <p:nvPr/>
          </p:nvSpPr>
          <p:spPr>
            <a:xfrm flipH="false" flipV="false" rot="5400000">
              <a:off x="1251977" y="2065759"/>
              <a:ext cx="2120765" cy="3815843"/>
            </a:xfrm>
            <a:custGeom>
              <a:avLst/>
              <a:gdLst/>
              <a:ahLst/>
              <a:cxnLst/>
              <a:rect r="r" b="b" t="t" l="l"/>
              <a:pathLst>
                <a:path h="3815843" w="2120765">
                  <a:moveTo>
                    <a:pt x="0" y="0"/>
                  </a:moveTo>
                  <a:lnTo>
                    <a:pt x="2120765" y="0"/>
                  </a:lnTo>
                  <a:lnTo>
                    <a:pt x="2120765" y="3815843"/>
                  </a:lnTo>
                  <a:lnTo>
                    <a:pt x="0" y="3815843"/>
                  </a:lnTo>
                  <a:lnTo>
                    <a:pt x="0" y="0"/>
                  </a:lnTo>
                  <a:close/>
                </a:path>
              </a:pathLst>
            </a:custGeom>
            <a:blipFill>
              <a:blip r:embed="rId7"/>
              <a:stretch>
                <a:fillRect l="-5746" t="0" r="-22887" b="0"/>
              </a:stretch>
            </a:blipFill>
          </p:spPr>
        </p:sp>
        <p:sp>
          <p:nvSpPr>
            <p:cNvPr name="Freeform 17" id="17"/>
            <p:cNvSpPr/>
            <p:nvPr/>
          </p:nvSpPr>
          <p:spPr>
            <a:xfrm flipH="false" flipV="false" rot="5400000">
              <a:off x="1251977" y="4796624"/>
              <a:ext cx="2120765" cy="3815843"/>
            </a:xfrm>
            <a:custGeom>
              <a:avLst/>
              <a:gdLst/>
              <a:ahLst/>
              <a:cxnLst/>
              <a:rect r="r" b="b" t="t" l="l"/>
              <a:pathLst>
                <a:path h="3815843" w="2120765">
                  <a:moveTo>
                    <a:pt x="0" y="0"/>
                  </a:moveTo>
                  <a:lnTo>
                    <a:pt x="2120765" y="0"/>
                  </a:lnTo>
                  <a:lnTo>
                    <a:pt x="2120765" y="3815843"/>
                  </a:lnTo>
                  <a:lnTo>
                    <a:pt x="0" y="3815843"/>
                  </a:lnTo>
                  <a:lnTo>
                    <a:pt x="0" y="0"/>
                  </a:lnTo>
                  <a:close/>
                </a:path>
              </a:pathLst>
            </a:custGeom>
            <a:blipFill>
              <a:blip r:embed="rId7"/>
              <a:stretch>
                <a:fillRect l="-5746" t="0" r="-22887" b="0"/>
              </a:stretch>
            </a:blipFill>
          </p:spPr>
        </p:sp>
        <p:sp>
          <p:nvSpPr>
            <p:cNvPr name="Freeform 18" id="18"/>
            <p:cNvSpPr/>
            <p:nvPr/>
          </p:nvSpPr>
          <p:spPr>
            <a:xfrm flipH="false" flipV="false" rot="5400000">
              <a:off x="1251977" y="7522830"/>
              <a:ext cx="2120765" cy="3815843"/>
            </a:xfrm>
            <a:custGeom>
              <a:avLst/>
              <a:gdLst/>
              <a:ahLst/>
              <a:cxnLst/>
              <a:rect r="r" b="b" t="t" l="l"/>
              <a:pathLst>
                <a:path h="3815843" w="2120765">
                  <a:moveTo>
                    <a:pt x="0" y="0"/>
                  </a:moveTo>
                  <a:lnTo>
                    <a:pt x="2120765" y="0"/>
                  </a:lnTo>
                  <a:lnTo>
                    <a:pt x="2120765" y="3815843"/>
                  </a:lnTo>
                  <a:lnTo>
                    <a:pt x="0" y="3815843"/>
                  </a:lnTo>
                  <a:lnTo>
                    <a:pt x="0" y="0"/>
                  </a:lnTo>
                  <a:close/>
                </a:path>
              </a:pathLst>
            </a:custGeom>
            <a:blipFill>
              <a:blip r:embed="rId7"/>
              <a:stretch>
                <a:fillRect l="-5746" t="0" r="-22887" b="0"/>
              </a:stretch>
            </a:blipFill>
          </p:spPr>
        </p:sp>
        <p:sp>
          <p:nvSpPr>
            <p:cNvPr name="Freeform 19" id="19"/>
            <p:cNvSpPr/>
            <p:nvPr/>
          </p:nvSpPr>
          <p:spPr>
            <a:xfrm flipH="false" flipV="false" rot="5400000">
              <a:off x="9014681" y="740209"/>
              <a:ext cx="2120765" cy="3815843"/>
            </a:xfrm>
            <a:custGeom>
              <a:avLst/>
              <a:gdLst/>
              <a:ahLst/>
              <a:cxnLst/>
              <a:rect r="r" b="b" t="t" l="l"/>
              <a:pathLst>
                <a:path h="3815843" w="2120765">
                  <a:moveTo>
                    <a:pt x="0" y="0"/>
                  </a:moveTo>
                  <a:lnTo>
                    <a:pt x="2120765" y="0"/>
                  </a:lnTo>
                  <a:lnTo>
                    <a:pt x="2120765" y="3815843"/>
                  </a:lnTo>
                  <a:lnTo>
                    <a:pt x="0" y="3815843"/>
                  </a:lnTo>
                  <a:lnTo>
                    <a:pt x="0" y="0"/>
                  </a:lnTo>
                  <a:close/>
                </a:path>
              </a:pathLst>
            </a:custGeom>
            <a:blipFill>
              <a:blip r:embed="rId7"/>
              <a:stretch>
                <a:fillRect l="-5746" t="0" r="-22887" b="0"/>
              </a:stretch>
            </a:blipFill>
          </p:spPr>
        </p:sp>
        <p:sp>
          <p:nvSpPr>
            <p:cNvPr name="Freeform 20" id="20"/>
            <p:cNvSpPr/>
            <p:nvPr/>
          </p:nvSpPr>
          <p:spPr>
            <a:xfrm flipH="false" flipV="false" rot="5400000">
              <a:off x="9014866" y="3383472"/>
              <a:ext cx="2120765" cy="3815843"/>
            </a:xfrm>
            <a:custGeom>
              <a:avLst/>
              <a:gdLst/>
              <a:ahLst/>
              <a:cxnLst/>
              <a:rect r="r" b="b" t="t" l="l"/>
              <a:pathLst>
                <a:path h="3815843" w="2120765">
                  <a:moveTo>
                    <a:pt x="0" y="0"/>
                  </a:moveTo>
                  <a:lnTo>
                    <a:pt x="2120765" y="0"/>
                  </a:lnTo>
                  <a:lnTo>
                    <a:pt x="2120765" y="3815843"/>
                  </a:lnTo>
                  <a:lnTo>
                    <a:pt x="0" y="3815843"/>
                  </a:lnTo>
                  <a:lnTo>
                    <a:pt x="0" y="0"/>
                  </a:lnTo>
                  <a:close/>
                </a:path>
              </a:pathLst>
            </a:custGeom>
            <a:blipFill>
              <a:blip r:embed="rId7"/>
              <a:stretch>
                <a:fillRect l="-5746" t="0" r="-22887" b="0"/>
              </a:stretch>
            </a:blipFill>
          </p:spPr>
        </p:sp>
        <p:sp>
          <p:nvSpPr>
            <p:cNvPr name="Freeform 21" id="21"/>
            <p:cNvSpPr/>
            <p:nvPr/>
          </p:nvSpPr>
          <p:spPr>
            <a:xfrm flipH="false" flipV="false" rot="5400000">
              <a:off x="9014866" y="6070537"/>
              <a:ext cx="2120765" cy="3815843"/>
            </a:xfrm>
            <a:custGeom>
              <a:avLst/>
              <a:gdLst/>
              <a:ahLst/>
              <a:cxnLst/>
              <a:rect r="r" b="b" t="t" l="l"/>
              <a:pathLst>
                <a:path h="3815843" w="2120765">
                  <a:moveTo>
                    <a:pt x="0" y="0"/>
                  </a:moveTo>
                  <a:lnTo>
                    <a:pt x="2120765" y="0"/>
                  </a:lnTo>
                  <a:lnTo>
                    <a:pt x="2120765" y="3815843"/>
                  </a:lnTo>
                  <a:lnTo>
                    <a:pt x="0" y="3815843"/>
                  </a:lnTo>
                  <a:lnTo>
                    <a:pt x="0" y="0"/>
                  </a:lnTo>
                  <a:close/>
                </a:path>
              </a:pathLst>
            </a:custGeom>
            <a:blipFill>
              <a:blip r:embed="rId7"/>
              <a:stretch>
                <a:fillRect l="-5746" t="0" r="-22887" b="0"/>
              </a:stretch>
            </a:blipFill>
          </p:spPr>
        </p:sp>
        <p:sp>
          <p:nvSpPr>
            <p:cNvPr name="Freeform 22" id="22"/>
            <p:cNvSpPr/>
            <p:nvPr/>
          </p:nvSpPr>
          <p:spPr>
            <a:xfrm flipH="false" flipV="false" rot="5400000">
              <a:off x="9014866" y="8809945"/>
              <a:ext cx="2120765" cy="3815843"/>
            </a:xfrm>
            <a:custGeom>
              <a:avLst/>
              <a:gdLst/>
              <a:ahLst/>
              <a:cxnLst/>
              <a:rect r="r" b="b" t="t" l="l"/>
              <a:pathLst>
                <a:path h="3815843" w="2120765">
                  <a:moveTo>
                    <a:pt x="0" y="0"/>
                  </a:moveTo>
                  <a:lnTo>
                    <a:pt x="2120765" y="0"/>
                  </a:lnTo>
                  <a:lnTo>
                    <a:pt x="2120765" y="3815843"/>
                  </a:lnTo>
                  <a:lnTo>
                    <a:pt x="0" y="3815843"/>
                  </a:lnTo>
                  <a:lnTo>
                    <a:pt x="0" y="0"/>
                  </a:lnTo>
                  <a:close/>
                </a:path>
              </a:pathLst>
            </a:custGeom>
            <a:blipFill>
              <a:blip r:embed="rId7"/>
              <a:stretch>
                <a:fillRect l="-5746" t="0" r="-22887" b="0"/>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85750" y="9818370"/>
            <a:ext cx="3836195" cy="182880"/>
            <a:chOff x="0" y="0"/>
            <a:chExt cx="5114926" cy="243840"/>
          </a:xfrm>
        </p:grpSpPr>
        <p:sp>
          <p:nvSpPr>
            <p:cNvPr name="Freeform 3" id="3"/>
            <p:cNvSpPr/>
            <p:nvPr/>
          </p:nvSpPr>
          <p:spPr>
            <a:xfrm flipH="false" flipV="false" rot="0">
              <a:off x="0" y="0"/>
              <a:ext cx="5114926" cy="243840"/>
            </a:xfrm>
            <a:custGeom>
              <a:avLst/>
              <a:gdLst/>
              <a:ahLst/>
              <a:cxnLst/>
              <a:rect r="r" b="b" t="t" l="l"/>
              <a:pathLst>
                <a:path h="243840" w="5114926">
                  <a:moveTo>
                    <a:pt x="0" y="0"/>
                  </a:moveTo>
                  <a:lnTo>
                    <a:pt x="5114926" y="0"/>
                  </a:lnTo>
                  <a:lnTo>
                    <a:pt x="5114926" y="243840"/>
                  </a:lnTo>
                  <a:lnTo>
                    <a:pt x="0" y="243840"/>
                  </a:lnTo>
                  <a:close/>
                </a:path>
              </a:pathLst>
            </a:custGeom>
            <a:solidFill>
              <a:srgbClr val="000000">
                <a:alpha val="0"/>
              </a:srgbClr>
            </a:solidFill>
          </p:spPr>
        </p:sp>
        <p:sp>
          <p:nvSpPr>
            <p:cNvPr name="TextBox 4" id="4"/>
            <p:cNvSpPr txBox="true"/>
            <p:nvPr/>
          </p:nvSpPr>
          <p:spPr>
            <a:xfrm>
              <a:off x="0" y="-19050"/>
              <a:ext cx="5114926" cy="262890"/>
            </a:xfrm>
            <a:prstGeom prst="rect">
              <a:avLst/>
            </a:prstGeom>
          </p:spPr>
          <p:txBody>
            <a:bodyPr anchor="t" rtlCol="false" tIns="0" lIns="0" bIns="0" rIns="0"/>
            <a:lstStyle/>
            <a:p>
              <a:pPr algn="l">
                <a:lnSpc>
                  <a:spcPts val="1439"/>
                </a:lnSpc>
              </a:pPr>
              <a:r>
                <a:rPr lang="en-US" sz="1200">
                  <a:solidFill>
                    <a:srgbClr val="0078D7"/>
                  </a:solidFill>
                  <a:latin typeface="Calibri (MS)"/>
                  <a:ea typeface="Calibri (MS)"/>
                  <a:cs typeface="Calibri (MS)"/>
                  <a:sym typeface="Calibri (MS)"/>
                </a:rPr>
                <a:t>Sensitivity : This Document is Classified as "LNT Internal Use".</a:t>
              </a:r>
            </a:p>
          </p:txBody>
        </p:sp>
      </p:grpSp>
      <p:sp>
        <p:nvSpPr>
          <p:cNvPr name="Freeform 5" id="5" descr="A black background with white text  Description automatically generated"/>
          <p:cNvSpPr/>
          <p:nvPr/>
        </p:nvSpPr>
        <p:spPr>
          <a:xfrm flipH="false" flipV="false" rot="0">
            <a:off x="14415516" y="137619"/>
            <a:ext cx="3739896" cy="902733"/>
          </a:xfrm>
          <a:custGeom>
            <a:avLst/>
            <a:gdLst/>
            <a:ahLst/>
            <a:cxnLst/>
            <a:rect r="r" b="b" t="t" l="l"/>
            <a:pathLst>
              <a:path h="902733" w="3739896">
                <a:moveTo>
                  <a:pt x="0" y="0"/>
                </a:moveTo>
                <a:lnTo>
                  <a:pt x="3739896" y="0"/>
                </a:lnTo>
                <a:lnTo>
                  <a:pt x="3739896" y="902733"/>
                </a:lnTo>
                <a:lnTo>
                  <a:pt x="0" y="902733"/>
                </a:lnTo>
                <a:lnTo>
                  <a:pt x="0" y="0"/>
                </a:lnTo>
                <a:close/>
              </a:path>
            </a:pathLst>
          </a:custGeom>
          <a:blipFill>
            <a:blip r:embed="rId2"/>
            <a:stretch>
              <a:fillRect l="-4925" t="-183272" r="-5116" b="-172617"/>
            </a:stretch>
          </a:blipFill>
        </p:spPr>
      </p:sp>
      <p:sp>
        <p:nvSpPr>
          <p:cNvPr name="Freeform 6" id="6"/>
          <p:cNvSpPr/>
          <p:nvPr/>
        </p:nvSpPr>
        <p:spPr>
          <a:xfrm flipH="false" flipV="false" rot="0">
            <a:off x="0" y="-39178"/>
            <a:ext cx="4668630" cy="1297960"/>
          </a:xfrm>
          <a:custGeom>
            <a:avLst/>
            <a:gdLst/>
            <a:ahLst/>
            <a:cxnLst/>
            <a:rect r="r" b="b" t="t" l="l"/>
            <a:pathLst>
              <a:path h="1297960" w="4668630">
                <a:moveTo>
                  <a:pt x="0" y="0"/>
                </a:moveTo>
                <a:lnTo>
                  <a:pt x="4668630" y="0"/>
                </a:lnTo>
                <a:lnTo>
                  <a:pt x="4668630" y="1297960"/>
                </a:lnTo>
                <a:lnTo>
                  <a:pt x="0" y="1297960"/>
                </a:lnTo>
                <a:lnTo>
                  <a:pt x="0" y="0"/>
                </a:lnTo>
                <a:close/>
              </a:path>
            </a:pathLst>
          </a:custGeom>
          <a:blipFill>
            <a:blip r:embed="rId3"/>
            <a:stretch>
              <a:fillRect l="0" t="0" r="0" b="0"/>
            </a:stretch>
          </a:blipFill>
        </p:spPr>
      </p:sp>
      <p:grpSp>
        <p:nvGrpSpPr>
          <p:cNvPr name="Group 7" id="7"/>
          <p:cNvGrpSpPr/>
          <p:nvPr/>
        </p:nvGrpSpPr>
        <p:grpSpPr>
          <a:xfrm rot="0">
            <a:off x="886716" y="1048640"/>
            <a:ext cx="9782944" cy="8636465"/>
            <a:chOff x="0" y="0"/>
            <a:chExt cx="13043926" cy="11515287"/>
          </a:xfrm>
        </p:grpSpPr>
        <p:sp>
          <p:nvSpPr>
            <p:cNvPr name="Freeform 8" id="8"/>
            <p:cNvSpPr/>
            <p:nvPr/>
          </p:nvSpPr>
          <p:spPr>
            <a:xfrm flipH="false" flipV="false" rot="0">
              <a:off x="0" y="3734712"/>
              <a:ext cx="8099364" cy="3884212"/>
            </a:xfrm>
            <a:custGeom>
              <a:avLst/>
              <a:gdLst/>
              <a:ahLst/>
              <a:cxnLst/>
              <a:rect r="r" b="b" t="t" l="l"/>
              <a:pathLst>
                <a:path h="3884212" w="8099364">
                  <a:moveTo>
                    <a:pt x="0" y="0"/>
                  </a:moveTo>
                  <a:lnTo>
                    <a:pt x="8099364" y="0"/>
                  </a:lnTo>
                  <a:lnTo>
                    <a:pt x="8099364" y="3884213"/>
                  </a:lnTo>
                  <a:lnTo>
                    <a:pt x="0" y="3884213"/>
                  </a:lnTo>
                  <a:lnTo>
                    <a:pt x="0" y="0"/>
                  </a:lnTo>
                  <a:close/>
                </a:path>
              </a:pathLst>
            </a:custGeom>
            <a:blipFill>
              <a:blip r:embed="rId4"/>
              <a:stretch>
                <a:fillRect l="-7476" t="-184042" r="-53711" b="-159666"/>
              </a:stretch>
            </a:blipFill>
          </p:spPr>
        </p:sp>
        <p:sp>
          <p:nvSpPr>
            <p:cNvPr name="Freeform 9" id="9"/>
            <p:cNvSpPr/>
            <p:nvPr/>
          </p:nvSpPr>
          <p:spPr>
            <a:xfrm flipH="false" flipV="false" rot="0">
              <a:off x="8311313" y="3734712"/>
              <a:ext cx="4732613" cy="3884212"/>
            </a:xfrm>
            <a:custGeom>
              <a:avLst/>
              <a:gdLst/>
              <a:ahLst/>
              <a:cxnLst/>
              <a:rect r="r" b="b" t="t" l="l"/>
              <a:pathLst>
                <a:path h="3884212" w="4732613">
                  <a:moveTo>
                    <a:pt x="0" y="0"/>
                  </a:moveTo>
                  <a:lnTo>
                    <a:pt x="4732613" y="0"/>
                  </a:lnTo>
                  <a:lnTo>
                    <a:pt x="4732613" y="3884213"/>
                  </a:lnTo>
                  <a:lnTo>
                    <a:pt x="0" y="3884213"/>
                  </a:lnTo>
                  <a:lnTo>
                    <a:pt x="0" y="0"/>
                  </a:lnTo>
                  <a:close/>
                </a:path>
              </a:pathLst>
            </a:custGeom>
            <a:blipFill>
              <a:blip r:embed="rId5"/>
              <a:stretch>
                <a:fillRect l="-236889" t="-237961" r="-9520" b="-219575"/>
              </a:stretch>
            </a:blipFill>
            <a:ln cap="sq">
              <a:noFill/>
              <a:prstDash val="solid"/>
              <a:miter/>
            </a:ln>
          </p:spPr>
        </p:sp>
        <p:sp>
          <p:nvSpPr>
            <p:cNvPr name="Freeform 10" id="10"/>
            <p:cNvSpPr/>
            <p:nvPr/>
          </p:nvSpPr>
          <p:spPr>
            <a:xfrm flipH="false" flipV="false" rot="0">
              <a:off x="0" y="7805755"/>
              <a:ext cx="12596540" cy="3709532"/>
            </a:xfrm>
            <a:custGeom>
              <a:avLst/>
              <a:gdLst/>
              <a:ahLst/>
              <a:cxnLst/>
              <a:rect r="r" b="b" t="t" l="l"/>
              <a:pathLst>
                <a:path h="3709532" w="12596540">
                  <a:moveTo>
                    <a:pt x="0" y="0"/>
                  </a:moveTo>
                  <a:lnTo>
                    <a:pt x="12596540" y="0"/>
                  </a:lnTo>
                  <a:lnTo>
                    <a:pt x="12596540" y="3709532"/>
                  </a:lnTo>
                  <a:lnTo>
                    <a:pt x="0" y="3709532"/>
                  </a:lnTo>
                  <a:lnTo>
                    <a:pt x="0" y="0"/>
                  </a:lnTo>
                  <a:close/>
                </a:path>
              </a:pathLst>
            </a:custGeom>
            <a:blipFill>
              <a:blip r:embed="rId5"/>
              <a:stretch>
                <a:fillRect l="-4329" t="-330381" r="-1766" b="-45224"/>
              </a:stretch>
            </a:blipFill>
            <a:ln cap="sq">
              <a:noFill/>
              <a:prstDash val="solid"/>
              <a:miter/>
            </a:ln>
          </p:spPr>
        </p:sp>
        <p:sp>
          <p:nvSpPr>
            <p:cNvPr name="Freeform 11" id="11"/>
            <p:cNvSpPr/>
            <p:nvPr/>
          </p:nvSpPr>
          <p:spPr>
            <a:xfrm flipH="false" flipV="false" rot="0">
              <a:off x="0" y="0"/>
              <a:ext cx="12370528" cy="3547883"/>
            </a:xfrm>
            <a:custGeom>
              <a:avLst/>
              <a:gdLst/>
              <a:ahLst/>
              <a:cxnLst/>
              <a:rect r="r" b="b" t="t" l="l"/>
              <a:pathLst>
                <a:path h="3547883" w="12370528">
                  <a:moveTo>
                    <a:pt x="0" y="0"/>
                  </a:moveTo>
                  <a:lnTo>
                    <a:pt x="12370528" y="0"/>
                  </a:lnTo>
                  <a:lnTo>
                    <a:pt x="12370528" y="3547883"/>
                  </a:lnTo>
                  <a:lnTo>
                    <a:pt x="0" y="3547883"/>
                  </a:lnTo>
                  <a:lnTo>
                    <a:pt x="0" y="0"/>
                  </a:lnTo>
                  <a:close/>
                </a:path>
              </a:pathLst>
            </a:custGeom>
            <a:blipFill>
              <a:blip r:embed="rId5"/>
              <a:stretch>
                <a:fillRect l="-4941" t="-61516" r="-2574" b="-333680"/>
              </a:stretch>
            </a:blipFill>
            <a:ln cap="sq">
              <a:noFill/>
              <a:prstDash val="solid"/>
              <a:miter/>
            </a:ln>
          </p:spPr>
        </p:sp>
      </p:grpSp>
      <p:sp>
        <p:nvSpPr>
          <p:cNvPr name="TextBox 12" id="12"/>
          <p:cNvSpPr txBox="true"/>
          <p:nvPr/>
        </p:nvSpPr>
        <p:spPr>
          <a:xfrm rot="0">
            <a:off x="5929253" y="225766"/>
            <a:ext cx="6429494" cy="689610"/>
          </a:xfrm>
          <a:prstGeom prst="rect">
            <a:avLst/>
          </a:prstGeom>
        </p:spPr>
        <p:txBody>
          <a:bodyPr anchor="t" rtlCol="false" tIns="0" lIns="0" bIns="0" rIns="0">
            <a:spAutoFit/>
          </a:bodyPr>
          <a:lstStyle/>
          <a:p>
            <a:pPr algn="ctr">
              <a:lnSpc>
                <a:spcPts val="5039"/>
              </a:lnSpc>
              <a:spcBef>
                <a:spcPct val="0"/>
              </a:spcBef>
            </a:pPr>
            <a:r>
              <a:rPr lang="en-US" b="true" sz="3599" u="sng">
                <a:solidFill>
                  <a:srgbClr val="231F20"/>
                </a:solidFill>
                <a:latin typeface="Times New Roman Bold"/>
                <a:ea typeface="Times New Roman Bold"/>
                <a:cs typeface="Times New Roman Bold"/>
                <a:sym typeface="Times New Roman Bold"/>
              </a:rPr>
              <a:t>OUR PROPOSED SOLUTION</a:t>
            </a:r>
          </a:p>
        </p:txBody>
      </p:sp>
      <p:grpSp>
        <p:nvGrpSpPr>
          <p:cNvPr name="Group 13" id="13"/>
          <p:cNvGrpSpPr/>
          <p:nvPr/>
        </p:nvGrpSpPr>
        <p:grpSpPr>
          <a:xfrm rot="0">
            <a:off x="11296095" y="1183166"/>
            <a:ext cx="6238842" cy="8726644"/>
            <a:chOff x="0" y="0"/>
            <a:chExt cx="8318455" cy="11635525"/>
          </a:xfrm>
        </p:grpSpPr>
        <p:sp>
          <p:nvSpPr>
            <p:cNvPr name="Freeform 14" id="14"/>
            <p:cNvSpPr/>
            <p:nvPr/>
          </p:nvSpPr>
          <p:spPr>
            <a:xfrm flipH="false" flipV="false" rot="0">
              <a:off x="0" y="0"/>
              <a:ext cx="8318455" cy="11635525"/>
            </a:xfrm>
            <a:custGeom>
              <a:avLst/>
              <a:gdLst/>
              <a:ahLst/>
              <a:cxnLst/>
              <a:rect r="r" b="b" t="t" l="l"/>
              <a:pathLst>
                <a:path h="11635525" w="8318455">
                  <a:moveTo>
                    <a:pt x="0" y="0"/>
                  </a:moveTo>
                  <a:lnTo>
                    <a:pt x="8318455" y="0"/>
                  </a:lnTo>
                  <a:lnTo>
                    <a:pt x="8318455" y="11635525"/>
                  </a:lnTo>
                  <a:lnTo>
                    <a:pt x="0" y="11635525"/>
                  </a:lnTo>
                  <a:lnTo>
                    <a:pt x="0" y="0"/>
                  </a:lnTo>
                  <a:close/>
                </a:path>
              </a:pathLst>
            </a:custGeom>
            <a:blipFill>
              <a:blip r:embed="rId6"/>
              <a:stretch>
                <a:fillRect l="0" t="0" r="0" b="0"/>
              </a:stretch>
            </a:blipFill>
          </p:spPr>
        </p:sp>
        <p:sp>
          <p:nvSpPr>
            <p:cNvPr name="TextBox 15" id="15"/>
            <p:cNvSpPr txBox="true"/>
            <p:nvPr/>
          </p:nvSpPr>
          <p:spPr>
            <a:xfrm rot="0">
              <a:off x="296878" y="412926"/>
              <a:ext cx="7724700" cy="10733473"/>
            </a:xfrm>
            <a:prstGeom prst="rect">
              <a:avLst/>
            </a:prstGeom>
          </p:spPr>
          <p:txBody>
            <a:bodyPr anchor="t" rtlCol="false" tIns="0" lIns="0" bIns="0" rIns="0">
              <a:spAutoFit/>
            </a:bodyPr>
            <a:lstStyle/>
            <a:p>
              <a:pPr algn="l">
                <a:lnSpc>
                  <a:spcPts val="2694"/>
                </a:lnSpc>
              </a:pPr>
              <a:r>
                <a:rPr lang="en-US" sz="1924">
                  <a:solidFill>
                    <a:srgbClr val="000000"/>
                  </a:solidFill>
                  <a:latin typeface="Times New Roman"/>
                  <a:ea typeface="Times New Roman"/>
                  <a:cs typeface="Times New Roman"/>
                  <a:sym typeface="Times New Roman"/>
                </a:rPr>
                <a:t>Key Solutions:</a:t>
              </a:r>
            </a:p>
            <a:p>
              <a:pPr algn="l" marL="415481" indent="-207741" lvl="1">
                <a:lnSpc>
                  <a:spcPts val="2694"/>
                </a:lnSpc>
                <a:buAutoNum type="arabicPeriod" startAt="1"/>
              </a:pPr>
              <a:r>
                <a:rPr lang="en-US" b="true" sz="1924">
                  <a:solidFill>
                    <a:srgbClr val="000000"/>
                  </a:solidFill>
                  <a:latin typeface="Times New Roman Bold"/>
                  <a:ea typeface="Times New Roman Bold"/>
                  <a:cs typeface="Times New Roman Bold"/>
                  <a:sym typeface="Times New Roman Bold"/>
                </a:rPr>
                <a:t>Eco Materials</a:t>
              </a:r>
              <a:r>
                <a:rPr lang="en-US" sz="1924">
                  <a:solidFill>
                    <a:srgbClr val="000000"/>
                  </a:solidFill>
                  <a:latin typeface="Times New Roman"/>
                  <a:ea typeface="Times New Roman"/>
                  <a:cs typeface="Times New Roman"/>
                  <a:sym typeface="Times New Roman"/>
                </a:rPr>
                <a:t> – Uses sustainable materials like geopolymer concrete and recycled products to cut carbon emissions while ensuring durability.</a:t>
              </a:r>
            </a:p>
            <a:p>
              <a:pPr algn="l" marL="415481" indent="-207741" lvl="1">
                <a:lnSpc>
                  <a:spcPts val="2694"/>
                </a:lnSpc>
                <a:buAutoNum type="arabicPeriod" startAt="1"/>
              </a:pPr>
              <a:r>
                <a:rPr lang="en-US" b="true" sz="1924">
                  <a:solidFill>
                    <a:srgbClr val="000000"/>
                  </a:solidFill>
                  <a:latin typeface="Times New Roman Bold"/>
                  <a:ea typeface="Times New Roman Bold"/>
                  <a:cs typeface="Times New Roman Bold"/>
                  <a:sym typeface="Times New Roman Bold"/>
                </a:rPr>
                <a:t>Float Jetties </a:t>
              </a:r>
              <a:r>
                <a:rPr lang="en-US" sz="1924">
                  <a:solidFill>
                    <a:srgbClr val="000000"/>
                  </a:solidFill>
                  <a:latin typeface="Times New Roman"/>
                  <a:ea typeface="Times New Roman"/>
                  <a:cs typeface="Times New Roman"/>
                  <a:sym typeface="Times New Roman"/>
                </a:rPr>
                <a:t>– No seabed disruption, cost-effective, and adaptable to changing water levels, ensuring smooth port operations.</a:t>
              </a:r>
            </a:p>
            <a:p>
              <a:pPr algn="l" marL="415481" indent="-207741" lvl="1">
                <a:lnSpc>
                  <a:spcPts val="2694"/>
                </a:lnSpc>
                <a:buAutoNum type="arabicPeriod" startAt="1"/>
              </a:pPr>
              <a:r>
                <a:rPr lang="en-US" b="true" sz="1924">
                  <a:solidFill>
                    <a:srgbClr val="000000"/>
                  </a:solidFill>
                  <a:latin typeface="Times New Roman Bold"/>
                  <a:ea typeface="Times New Roman Bold"/>
                  <a:cs typeface="Times New Roman Bold"/>
                  <a:sym typeface="Times New Roman Bold"/>
                </a:rPr>
                <a:t>Deep Docks</a:t>
              </a:r>
              <a:r>
                <a:rPr lang="en-US" sz="1924">
                  <a:solidFill>
                    <a:srgbClr val="000000"/>
                  </a:solidFill>
                  <a:latin typeface="Times New Roman"/>
                  <a:ea typeface="Times New Roman"/>
                  <a:cs typeface="Times New Roman"/>
                  <a:sym typeface="Times New Roman"/>
                </a:rPr>
                <a:t> – </a:t>
              </a:r>
              <a:r>
                <a:rPr lang="en-US" b="true" sz="1924" u="sng">
                  <a:solidFill>
                    <a:srgbClr val="000000"/>
                  </a:solidFill>
                  <a:latin typeface="Times New Roman Bold"/>
                  <a:ea typeface="Times New Roman Bold"/>
                  <a:cs typeface="Times New Roman Bold"/>
                  <a:sym typeface="Times New Roman Bold"/>
                </a:rPr>
                <a:t>Designed for large vessels (18m+ deep) to handle cargo efficiently while reducing dredging needs, benefiting both commerce and marine life.</a:t>
              </a:r>
            </a:p>
            <a:p>
              <a:pPr algn="l" marL="415481" indent="-207741" lvl="1">
                <a:lnSpc>
                  <a:spcPts val="2694"/>
                </a:lnSpc>
                <a:buAutoNum type="arabicPeriod" startAt="1"/>
              </a:pPr>
              <a:r>
                <a:rPr lang="en-US" b="true" sz="1924">
                  <a:solidFill>
                    <a:srgbClr val="000000"/>
                  </a:solidFill>
                  <a:latin typeface="Times New Roman Bold"/>
                  <a:ea typeface="Times New Roman Bold"/>
                  <a:cs typeface="Times New Roman Bold"/>
                  <a:sym typeface="Times New Roman Bold"/>
                </a:rPr>
                <a:t>Eco Dredging –</a:t>
              </a:r>
              <a:r>
                <a:rPr lang="en-US" sz="1924">
                  <a:solidFill>
                    <a:srgbClr val="000000"/>
                  </a:solidFill>
                  <a:latin typeface="Times New Roman"/>
                  <a:ea typeface="Times New Roman"/>
                  <a:cs typeface="Times New Roman"/>
                  <a:sym typeface="Times New Roman"/>
                </a:rPr>
                <a:t> Conducting seabed surveys, using silt curtains to protect aquatic life, and repurposing dredged materials for coastal management.</a:t>
              </a:r>
            </a:p>
            <a:p>
              <a:pPr algn="l" marL="415481" indent="-207741" lvl="1">
                <a:lnSpc>
                  <a:spcPts val="2694"/>
                </a:lnSpc>
                <a:buAutoNum type="arabicPeriod" startAt="1"/>
              </a:pPr>
              <a:r>
                <a:rPr lang="en-US" b="true" sz="1924">
                  <a:solidFill>
                    <a:srgbClr val="000000"/>
                  </a:solidFill>
                  <a:latin typeface="Times New Roman Bold"/>
                  <a:ea typeface="Times New Roman Bold"/>
                  <a:cs typeface="Times New Roman Bold"/>
                  <a:sym typeface="Times New Roman Bold"/>
                </a:rPr>
                <a:t>Modular Build</a:t>
              </a:r>
              <a:r>
                <a:rPr lang="en-US" sz="1924">
                  <a:solidFill>
                    <a:srgbClr val="000000"/>
                  </a:solidFill>
                  <a:latin typeface="Times New Roman"/>
                  <a:ea typeface="Times New Roman"/>
                  <a:cs typeface="Times New Roman"/>
                  <a:sym typeface="Times New Roman"/>
                </a:rPr>
                <a:t> –</a:t>
              </a:r>
              <a:r>
                <a:rPr lang="en-US" b="true" sz="1924" u="sng">
                  <a:solidFill>
                    <a:srgbClr val="000000"/>
                  </a:solidFill>
                  <a:latin typeface="Times New Roman Bold"/>
                  <a:ea typeface="Times New Roman Bold"/>
                  <a:cs typeface="Times New Roman Bold"/>
                  <a:sym typeface="Times New Roman Bold"/>
                </a:rPr>
                <a:t> Prefabricated sections streamline construction, lower costs, allow expansion, and minimize environmental impact.</a:t>
              </a:r>
            </a:p>
            <a:p>
              <a:pPr algn="l" marL="415481" indent="-207741" lvl="1">
                <a:lnSpc>
                  <a:spcPts val="2694"/>
                </a:lnSpc>
                <a:buAutoNum type="arabicPeriod" startAt="1"/>
              </a:pPr>
              <a:r>
                <a:rPr lang="en-US" b="true" sz="1924">
                  <a:solidFill>
                    <a:srgbClr val="000000"/>
                  </a:solidFill>
                  <a:latin typeface="Times New Roman Bold"/>
                  <a:ea typeface="Times New Roman Bold"/>
                  <a:cs typeface="Times New Roman Bold"/>
                  <a:sym typeface="Times New Roman Bold"/>
                </a:rPr>
                <a:t>Smart Tech </a:t>
              </a:r>
              <a:r>
                <a:rPr lang="en-US" sz="1924">
                  <a:solidFill>
                    <a:srgbClr val="000000"/>
                  </a:solidFill>
                  <a:latin typeface="Times New Roman"/>
                  <a:ea typeface="Times New Roman"/>
                  <a:cs typeface="Times New Roman"/>
                  <a:sym typeface="Times New Roman"/>
                </a:rPr>
                <a:t>– Using IoT &amp; AI for environmental monitoring, reducing human errors, and optimizing logistics.</a:t>
              </a:r>
            </a:p>
            <a:p>
              <a:pPr algn="l" marL="415481" indent="-207741" lvl="1">
                <a:lnSpc>
                  <a:spcPts val="2694"/>
                </a:lnSpc>
                <a:buAutoNum type="arabicPeriod" startAt="1"/>
              </a:pPr>
              <a:r>
                <a:rPr lang="en-US" b="true" sz="1924">
                  <a:solidFill>
                    <a:srgbClr val="000000"/>
                  </a:solidFill>
                  <a:latin typeface="Times New Roman Bold"/>
                  <a:ea typeface="Times New Roman Bold"/>
                  <a:cs typeface="Times New Roman Bold"/>
                  <a:sym typeface="Times New Roman Bold"/>
                </a:rPr>
                <a:t>Renewable Energy</a:t>
              </a:r>
              <a:r>
                <a:rPr lang="en-US" sz="1924">
                  <a:solidFill>
                    <a:srgbClr val="000000"/>
                  </a:solidFill>
                  <a:latin typeface="Times New Roman"/>
                  <a:ea typeface="Times New Roman"/>
                  <a:cs typeface="Times New Roman"/>
                  <a:sym typeface="Times New Roman"/>
                </a:rPr>
                <a:t> – Solar panels, tidal power, and shore-to-ship electricity reduce ports' carbon footprint and reliance on fossil fuels.</a:t>
              </a:r>
            </a:p>
            <a:p>
              <a:pPr algn="l">
                <a:lnSpc>
                  <a:spcPts val="2694"/>
                </a:lnSpc>
                <a:spcBef>
                  <a:spcPct val="0"/>
                </a:spcBef>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85750" y="9818370"/>
            <a:ext cx="3836195" cy="182880"/>
            <a:chOff x="0" y="0"/>
            <a:chExt cx="5114926" cy="243840"/>
          </a:xfrm>
        </p:grpSpPr>
        <p:sp>
          <p:nvSpPr>
            <p:cNvPr name="Freeform 3" id="3"/>
            <p:cNvSpPr/>
            <p:nvPr/>
          </p:nvSpPr>
          <p:spPr>
            <a:xfrm flipH="false" flipV="false" rot="0">
              <a:off x="0" y="0"/>
              <a:ext cx="5114926" cy="243840"/>
            </a:xfrm>
            <a:custGeom>
              <a:avLst/>
              <a:gdLst/>
              <a:ahLst/>
              <a:cxnLst/>
              <a:rect r="r" b="b" t="t" l="l"/>
              <a:pathLst>
                <a:path h="243840" w="5114926">
                  <a:moveTo>
                    <a:pt x="0" y="0"/>
                  </a:moveTo>
                  <a:lnTo>
                    <a:pt x="5114926" y="0"/>
                  </a:lnTo>
                  <a:lnTo>
                    <a:pt x="5114926" y="243840"/>
                  </a:lnTo>
                  <a:lnTo>
                    <a:pt x="0" y="243840"/>
                  </a:lnTo>
                  <a:close/>
                </a:path>
              </a:pathLst>
            </a:custGeom>
            <a:solidFill>
              <a:srgbClr val="000000">
                <a:alpha val="0"/>
              </a:srgbClr>
            </a:solidFill>
          </p:spPr>
        </p:sp>
        <p:sp>
          <p:nvSpPr>
            <p:cNvPr name="TextBox 4" id="4"/>
            <p:cNvSpPr txBox="true"/>
            <p:nvPr/>
          </p:nvSpPr>
          <p:spPr>
            <a:xfrm>
              <a:off x="0" y="-19050"/>
              <a:ext cx="5114926" cy="262890"/>
            </a:xfrm>
            <a:prstGeom prst="rect">
              <a:avLst/>
            </a:prstGeom>
          </p:spPr>
          <p:txBody>
            <a:bodyPr anchor="t" rtlCol="false" tIns="0" lIns="0" bIns="0" rIns="0"/>
            <a:lstStyle/>
            <a:p>
              <a:pPr algn="l">
                <a:lnSpc>
                  <a:spcPts val="1439"/>
                </a:lnSpc>
              </a:pPr>
              <a:r>
                <a:rPr lang="en-US" sz="1200">
                  <a:solidFill>
                    <a:srgbClr val="0078D7"/>
                  </a:solidFill>
                  <a:latin typeface="Calibri (MS)"/>
                  <a:ea typeface="Calibri (MS)"/>
                  <a:cs typeface="Calibri (MS)"/>
                  <a:sym typeface="Calibri (MS)"/>
                </a:rPr>
                <a:t>Sensitivity : This Document is Classified as "LNT Internal Use".</a:t>
              </a:r>
            </a:p>
          </p:txBody>
        </p:sp>
      </p:grpSp>
      <p:sp>
        <p:nvSpPr>
          <p:cNvPr name="Freeform 5" id="5" descr="A black background with white text  Description automatically generated"/>
          <p:cNvSpPr/>
          <p:nvPr/>
        </p:nvSpPr>
        <p:spPr>
          <a:xfrm flipH="false" flipV="false" rot="0">
            <a:off x="14415516" y="137619"/>
            <a:ext cx="3739896" cy="902733"/>
          </a:xfrm>
          <a:custGeom>
            <a:avLst/>
            <a:gdLst/>
            <a:ahLst/>
            <a:cxnLst/>
            <a:rect r="r" b="b" t="t" l="l"/>
            <a:pathLst>
              <a:path h="902733" w="3739896">
                <a:moveTo>
                  <a:pt x="0" y="0"/>
                </a:moveTo>
                <a:lnTo>
                  <a:pt x="3739896" y="0"/>
                </a:lnTo>
                <a:lnTo>
                  <a:pt x="3739896" y="902733"/>
                </a:lnTo>
                <a:lnTo>
                  <a:pt x="0" y="902733"/>
                </a:lnTo>
                <a:lnTo>
                  <a:pt x="0" y="0"/>
                </a:lnTo>
                <a:close/>
              </a:path>
            </a:pathLst>
          </a:custGeom>
          <a:blipFill>
            <a:blip r:embed="rId2"/>
            <a:stretch>
              <a:fillRect l="-4925" t="-183272" r="-5116" b="-172617"/>
            </a:stretch>
          </a:blipFill>
        </p:spPr>
      </p:sp>
      <p:sp>
        <p:nvSpPr>
          <p:cNvPr name="Freeform 6" id="6"/>
          <p:cNvSpPr/>
          <p:nvPr/>
        </p:nvSpPr>
        <p:spPr>
          <a:xfrm flipH="false" flipV="false" rot="0">
            <a:off x="0" y="-39178"/>
            <a:ext cx="4668630" cy="1297960"/>
          </a:xfrm>
          <a:custGeom>
            <a:avLst/>
            <a:gdLst/>
            <a:ahLst/>
            <a:cxnLst/>
            <a:rect r="r" b="b" t="t" l="l"/>
            <a:pathLst>
              <a:path h="1297960" w="4668630">
                <a:moveTo>
                  <a:pt x="0" y="0"/>
                </a:moveTo>
                <a:lnTo>
                  <a:pt x="4668630" y="0"/>
                </a:lnTo>
                <a:lnTo>
                  <a:pt x="4668630" y="1297960"/>
                </a:lnTo>
                <a:lnTo>
                  <a:pt x="0" y="1297960"/>
                </a:lnTo>
                <a:lnTo>
                  <a:pt x="0" y="0"/>
                </a:lnTo>
                <a:close/>
              </a:path>
            </a:pathLst>
          </a:custGeom>
          <a:blipFill>
            <a:blip r:embed="rId3"/>
            <a:stretch>
              <a:fillRect l="0" t="0" r="0" b="0"/>
            </a:stretch>
          </a:blipFill>
        </p:spPr>
      </p:sp>
      <p:sp>
        <p:nvSpPr>
          <p:cNvPr name="Freeform 7" id="7"/>
          <p:cNvSpPr/>
          <p:nvPr/>
        </p:nvSpPr>
        <p:spPr>
          <a:xfrm flipH="false" flipV="false" rot="0">
            <a:off x="11016608" y="1114034"/>
            <a:ext cx="5822014" cy="5910674"/>
          </a:xfrm>
          <a:custGeom>
            <a:avLst/>
            <a:gdLst/>
            <a:ahLst/>
            <a:cxnLst/>
            <a:rect r="r" b="b" t="t" l="l"/>
            <a:pathLst>
              <a:path h="5910674" w="5822014">
                <a:moveTo>
                  <a:pt x="0" y="0"/>
                </a:moveTo>
                <a:lnTo>
                  <a:pt x="5822014" y="0"/>
                </a:lnTo>
                <a:lnTo>
                  <a:pt x="5822014" y="5910674"/>
                </a:lnTo>
                <a:lnTo>
                  <a:pt x="0" y="5910674"/>
                </a:lnTo>
                <a:lnTo>
                  <a:pt x="0" y="0"/>
                </a:lnTo>
                <a:close/>
              </a:path>
            </a:pathLst>
          </a:custGeom>
          <a:blipFill>
            <a:blip r:embed="rId4"/>
            <a:stretch>
              <a:fillRect l="0" t="0" r="0" b="0"/>
            </a:stretch>
          </a:blipFill>
        </p:spPr>
      </p:sp>
      <p:sp>
        <p:nvSpPr>
          <p:cNvPr name="Freeform 8" id="8"/>
          <p:cNvSpPr/>
          <p:nvPr/>
        </p:nvSpPr>
        <p:spPr>
          <a:xfrm flipH="false" flipV="false" rot="0">
            <a:off x="11621659" y="7207393"/>
            <a:ext cx="5587714" cy="2793857"/>
          </a:xfrm>
          <a:custGeom>
            <a:avLst/>
            <a:gdLst/>
            <a:ahLst/>
            <a:cxnLst/>
            <a:rect r="r" b="b" t="t" l="l"/>
            <a:pathLst>
              <a:path h="2793857" w="5587714">
                <a:moveTo>
                  <a:pt x="0" y="0"/>
                </a:moveTo>
                <a:lnTo>
                  <a:pt x="5587714" y="0"/>
                </a:lnTo>
                <a:lnTo>
                  <a:pt x="5587714" y="2793857"/>
                </a:lnTo>
                <a:lnTo>
                  <a:pt x="0" y="2793857"/>
                </a:lnTo>
                <a:lnTo>
                  <a:pt x="0" y="0"/>
                </a:lnTo>
                <a:close/>
              </a:path>
            </a:pathLst>
          </a:custGeom>
          <a:blipFill>
            <a:blip r:embed="rId5"/>
            <a:stretch>
              <a:fillRect l="0" t="0" r="0" b="0"/>
            </a:stretch>
          </a:blipFill>
        </p:spPr>
      </p:sp>
      <p:sp>
        <p:nvSpPr>
          <p:cNvPr name="TextBox 9" id="9"/>
          <p:cNvSpPr txBox="true"/>
          <p:nvPr/>
        </p:nvSpPr>
        <p:spPr>
          <a:xfrm rot="0">
            <a:off x="756194" y="1009259"/>
            <a:ext cx="9918209" cy="4258005"/>
          </a:xfrm>
          <a:prstGeom prst="rect">
            <a:avLst/>
          </a:prstGeom>
        </p:spPr>
        <p:txBody>
          <a:bodyPr anchor="t" rtlCol="false" tIns="0" lIns="0" bIns="0" rIns="0">
            <a:spAutoFit/>
          </a:bodyPr>
          <a:lstStyle/>
          <a:p>
            <a:pPr algn="l">
              <a:lnSpc>
                <a:spcPts val="3513"/>
              </a:lnSpc>
              <a:spcBef>
                <a:spcPct val="0"/>
              </a:spcBef>
            </a:pPr>
            <a:r>
              <a:rPr lang="en-US" b="true" sz="2509" u="sng">
                <a:solidFill>
                  <a:srgbClr val="000000"/>
                </a:solidFill>
                <a:latin typeface="Times New Roman Bold"/>
                <a:ea typeface="Times New Roman Bold"/>
                <a:cs typeface="Times New Roman Bold"/>
                <a:sym typeface="Times New Roman Bold"/>
              </a:rPr>
              <a:t>Eco-Friendly Construction &amp; Materials – A Smarter, Greener Choice</a:t>
            </a:r>
          </a:p>
          <a:p>
            <a:pPr algn="l">
              <a:lnSpc>
                <a:spcPts val="2749"/>
              </a:lnSpc>
              <a:spcBef>
                <a:spcPct val="0"/>
              </a:spcBef>
            </a:pPr>
            <a:r>
              <a:rPr lang="en-US" sz="1964">
                <a:solidFill>
                  <a:srgbClr val="000000"/>
                </a:solidFill>
                <a:latin typeface="Montserrat"/>
                <a:ea typeface="Montserrat"/>
                <a:cs typeface="Montserrat"/>
                <a:sym typeface="Montserrat"/>
              </a:rPr>
              <a:t>Traditional port construction is carbon-intensive and environmentally damaging. Our sustainable approach ensures durability, lower emissions, and long-term cost savings.</a:t>
            </a:r>
          </a:p>
          <a:p>
            <a:pPr algn="l" marL="424075" indent="-212038" lvl="1">
              <a:lnSpc>
                <a:spcPts val="2749"/>
              </a:lnSpc>
              <a:buFont typeface="Arial"/>
              <a:buChar char="•"/>
            </a:pPr>
            <a:r>
              <a:rPr lang="en-US" b="true" sz="1964">
                <a:solidFill>
                  <a:srgbClr val="000000"/>
                </a:solidFill>
                <a:latin typeface="Montserrat Bold"/>
                <a:ea typeface="Montserrat Bold"/>
                <a:cs typeface="Montserrat Bold"/>
                <a:sym typeface="Montserrat Bold"/>
              </a:rPr>
              <a:t>Geopolymer Concrete (GPC):</a:t>
            </a:r>
            <a:r>
              <a:rPr lang="en-US" sz="1964">
                <a:solidFill>
                  <a:srgbClr val="000000"/>
                </a:solidFill>
                <a:latin typeface="Montserrat"/>
                <a:ea typeface="Montserrat"/>
                <a:cs typeface="Montserrat"/>
                <a:sym typeface="Montserrat"/>
              </a:rPr>
              <a:t> Reduces CO₂ emissions by 50-80%, highly durable, and resistant to marine corrosion.</a:t>
            </a:r>
          </a:p>
          <a:p>
            <a:pPr algn="l" marL="424075" indent="-212038" lvl="1">
              <a:lnSpc>
                <a:spcPts val="2749"/>
              </a:lnSpc>
              <a:buFont typeface="Arial"/>
              <a:buChar char="•"/>
            </a:pPr>
            <a:r>
              <a:rPr lang="en-US" b="true" sz="1964">
                <a:solidFill>
                  <a:srgbClr val="000000"/>
                </a:solidFill>
                <a:latin typeface="Montserrat Bold"/>
                <a:ea typeface="Montserrat Bold"/>
                <a:cs typeface="Montserrat Bold"/>
                <a:sym typeface="Montserrat Bold"/>
              </a:rPr>
              <a:t>Recycled Materials: </a:t>
            </a:r>
            <a:r>
              <a:rPr lang="en-US" sz="1964">
                <a:solidFill>
                  <a:srgbClr val="000000"/>
                </a:solidFill>
                <a:latin typeface="Montserrat"/>
                <a:ea typeface="Montserrat"/>
                <a:cs typeface="Montserrat"/>
                <a:sym typeface="Montserrat"/>
              </a:rPr>
              <a:t>Crushed concrete, rubber, and plastic reduce waste while strengthening foundations.</a:t>
            </a:r>
          </a:p>
          <a:p>
            <a:pPr algn="l" marL="424075" indent="-212038" lvl="1">
              <a:lnSpc>
                <a:spcPts val="2749"/>
              </a:lnSpc>
              <a:buFont typeface="Arial"/>
              <a:buChar char="•"/>
            </a:pPr>
            <a:r>
              <a:rPr lang="en-US" b="true" sz="1964">
                <a:solidFill>
                  <a:srgbClr val="000000"/>
                </a:solidFill>
                <a:latin typeface="Montserrat Bold"/>
                <a:ea typeface="Montserrat Bold"/>
                <a:cs typeface="Montserrat Bold"/>
                <a:sym typeface="Montserrat Bold"/>
              </a:rPr>
              <a:t>Sustainable Steel &amp; Bamboo:</a:t>
            </a:r>
            <a:r>
              <a:rPr lang="en-US" sz="1964">
                <a:solidFill>
                  <a:srgbClr val="000000"/>
                </a:solidFill>
                <a:latin typeface="Montserrat"/>
                <a:ea typeface="Montserrat"/>
                <a:cs typeface="Montserrat"/>
                <a:sym typeface="Montserrat"/>
              </a:rPr>
              <a:t> Low-carbon, high-strength, and earthquake-resistant construction materials.</a:t>
            </a:r>
          </a:p>
          <a:p>
            <a:pPr algn="l" marL="424075" indent="-212038" lvl="1">
              <a:lnSpc>
                <a:spcPts val="2749"/>
              </a:lnSpc>
              <a:buFont typeface="Arial"/>
              <a:buChar char="•"/>
            </a:pPr>
            <a:r>
              <a:rPr lang="en-US" b="true" sz="1964">
                <a:solidFill>
                  <a:srgbClr val="000000"/>
                </a:solidFill>
                <a:latin typeface="Montserrat Bold"/>
                <a:ea typeface="Montserrat Bold"/>
                <a:cs typeface="Montserrat Bold"/>
                <a:sym typeface="Montserrat Bold"/>
              </a:rPr>
              <a:t>Eco-Friendly Coatings:</a:t>
            </a:r>
            <a:r>
              <a:rPr lang="en-US" sz="1964">
                <a:solidFill>
                  <a:srgbClr val="000000"/>
                </a:solidFill>
                <a:latin typeface="Montserrat"/>
                <a:ea typeface="Montserrat"/>
                <a:cs typeface="Montserrat"/>
                <a:sym typeface="Montserrat"/>
              </a:rPr>
              <a:t> Graphene-based protection extends infrastructure life and reduces maintenance costs.</a:t>
            </a:r>
          </a:p>
        </p:txBody>
      </p:sp>
      <p:sp>
        <p:nvSpPr>
          <p:cNvPr name="TextBox 10" id="10"/>
          <p:cNvSpPr txBox="true"/>
          <p:nvPr/>
        </p:nvSpPr>
        <p:spPr>
          <a:xfrm rot="0">
            <a:off x="1028700" y="6214269"/>
            <a:ext cx="10256415" cy="3427603"/>
          </a:xfrm>
          <a:prstGeom prst="rect">
            <a:avLst/>
          </a:prstGeom>
        </p:spPr>
        <p:txBody>
          <a:bodyPr anchor="t" rtlCol="false" tIns="0" lIns="0" bIns="0" rIns="0">
            <a:spAutoFit/>
          </a:bodyPr>
          <a:lstStyle/>
          <a:p>
            <a:pPr algn="l">
              <a:lnSpc>
                <a:spcPts val="2701"/>
              </a:lnSpc>
              <a:spcBef>
                <a:spcPct val="0"/>
              </a:spcBef>
            </a:pPr>
            <a:r>
              <a:rPr lang="en-US" b="true" sz="1929">
                <a:solidFill>
                  <a:srgbClr val="000000"/>
                </a:solidFill>
                <a:latin typeface="Montserrat Bold"/>
                <a:ea typeface="Montserrat Bold"/>
                <a:cs typeface="Montserrat Bold"/>
                <a:sym typeface="Montserrat Bold"/>
              </a:rPr>
              <a:t>Why Choose Floating Jetties?</a:t>
            </a:r>
          </a:p>
          <a:p>
            <a:pPr algn="l" marL="416686" indent="-208343" lvl="1">
              <a:lnSpc>
                <a:spcPts val="2701"/>
              </a:lnSpc>
              <a:buFont typeface="Arial"/>
              <a:buChar char="•"/>
            </a:pPr>
            <a:r>
              <a:rPr lang="en-US" sz="1929">
                <a:solidFill>
                  <a:srgbClr val="000000"/>
                </a:solidFill>
                <a:latin typeface="Montserrat"/>
                <a:ea typeface="Montserrat"/>
                <a:cs typeface="Montserrat"/>
                <a:sym typeface="Montserrat"/>
              </a:rPr>
              <a:t>No seabed excavation, preserving marine ecosystems</a:t>
            </a:r>
          </a:p>
          <a:p>
            <a:pPr algn="l" marL="416686" indent="-208343" lvl="1">
              <a:lnSpc>
                <a:spcPts val="2701"/>
              </a:lnSpc>
              <a:buFont typeface="Arial"/>
              <a:buChar char="•"/>
            </a:pPr>
            <a:r>
              <a:rPr lang="en-US" sz="1929">
                <a:solidFill>
                  <a:srgbClr val="000000"/>
                </a:solidFill>
                <a:latin typeface="Montserrat"/>
                <a:ea typeface="Montserrat"/>
                <a:cs typeface="Montserrat"/>
                <a:sym typeface="Montserrat"/>
              </a:rPr>
              <a:t>Cost-effective and adaptable to port needs</a:t>
            </a:r>
          </a:p>
          <a:p>
            <a:pPr algn="l" marL="416686" indent="-208343" lvl="1">
              <a:lnSpc>
                <a:spcPts val="2701"/>
              </a:lnSpc>
              <a:buFont typeface="Arial"/>
              <a:buChar char="•"/>
            </a:pPr>
            <a:r>
              <a:rPr lang="en-US" sz="1929">
                <a:solidFill>
                  <a:srgbClr val="000000"/>
                </a:solidFill>
                <a:latin typeface="Montserrat"/>
                <a:ea typeface="Montserrat"/>
                <a:cs typeface="Montserrat"/>
                <a:sym typeface="Montserrat"/>
              </a:rPr>
              <a:t>Expandable, relocatable, and wave-resistant</a:t>
            </a:r>
          </a:p>
          <a:p>
            <a:pPr algn="l">
              <a:lnSpc>
                <a:spcPts val="2701"/>
              </a:lnSpc>
            </a:pPr>
          </a:p>
          <a:p>
            <a:pPr algn="l">
              <a:lnSpc>
                <a:spcPts val="2701"/>
              </a:lnSpc>
              <a:spcBef>
                <a:spcPct val="0"/>
              </a:spcBef>
            </a:pPr>
            <a:r>
              <a:rPr lang="en-US" b="true" sz="1929">
                <a:solidFill>
                  <a:srgbClr val="000000"/>
                </a:solidFill>
                <a:latin typeface="Montserrat Bold"/>
                <a:ea typeface="Montserrat Bold"/>
                <a:cs typeface="Montserrat Bold"/>
                <a:sym typeface="Montserrat Bold"/>
              </a:rPr>
              <a:t>Key Design Requirements</a:t>
            </a:r>
          </a:p>
          <a:p>
            <a:pPr algn="l" marL="416686" indent="-208343" lvl="1">
              <a:lnSpc>
                <a:spcPts val="2701"/>
              </a:lnSpc>
              <a:buFont typeface="Arial"/>
              <a:buChar char="•"/>
            </a:pPr>
            <a:r>
              <a:rPr lang="en-US" sz="1929">
                <a:solidFill>
                  <a:srgbClr val="000000"/>
                </a:solidFill>
                <a:latin typeface="Montserrat"/>
                <a:ea typeface="Montserrat"/>
                <a:cs typeface="Montserrat"/>
                <a:sym typeface="Montserrat"/>
              </a:rPr>
              <a:t>Structure: 20+ years lifespan, withstands 0.6m waves, stable under heavy loads</a:t>
            </a:r>
          </a:p>
          <a:p>
            <a:pPr algn="l" marL="416686" indent="-208343" lvl="1">
              <a:lnSpc>
                <a:spcPts val="2701"/>
              </a:lnSpc>
              <a:buFont typeface="Arial"/>
              <a:buChar char="•"/>
            </a:pPr>
            <a:r>
              <a:rPr lang="en-US" sz="1929">
                <a:solidFill>
                  <a:srgbClr val="000000"/>
                </a:solidFill>
                <a:latin typeface="Montserrat"/>
                <a:ea typeface="Montserrat"/>
                <a:cs typeface="Montserrat"/>
                <a:sym typeface="Montserrat"/>
              </a:rPr>
              <a:t>Materials: M45 concrete, GGBS cement (eco-friendly), EPS floatation cores, corrosion-resistant steel</a:t>
            </a:r>
          </a:p>
          <a:p>
            <a:pPr algn="l" marL="416686" indent="-208343" lvl="1">
              <a:lnSpc>
                <a:spcPts val="2701"/>
              </a:lnSpc>
              <a:buFont typeface="Arial"/>
              <a:buChar char="•"/>
            </a:pPr>
            <a:r>
              <a:rPr lang="en-US" sz="1929">
                <a:solidFill>
                  <a:srgbClr val="000000"/>
                </a:solidFill>
                <a:latin typeface="Montserrat"/>
                <a:ea typeface="Montserrat"/>
                <a:cs typeface="Montserrat"/>
                <a:sym typeface="Montserrat"/>
              </a:rPr>
              <a:t>Mooring: Pile mooring for calm waters, chain mooring for rough conditions</a:t>
            </a:r>
          </a:p>
        </p:txBody>
      </p:sp>
      <p:sp>
        <p:nvSpPr>
          <p:cNvPr name="TextBox 11" id="11"/>
          <p:cNvSpPr txBox="true"/>
          <p:nvPr/>
        </p:nvSpPr>
        <p:spPr>
          <a:xfrm rot="0">
            <a:off x="788239" y="5607750"/>
            <a:ext cx="7760782" cy="477647"/>
          </a:xfrm>
          <a:prstGeom prst="rect">
            <a:avLst/>
          </a:prstGeom>
        </p:spPr>
        <p:txBody>
          <a:bodyPr anchor="t" rtlCol="false" tIns="0" lIns="0" bIns="0" rIns="0">
            <a:spAutoFit/>
          </a:bodyPr>
          <a:lstStyle/>
          <a:p>
            <a:pPr algn="l">
              <a:lnSpc>
                <a:spcPts val="3597"/>
              </a:lnSpc>
              <a:spcBef>
                <a:spcPct val="0"/>
              </a:spcBef>
            </a:pPr>
            <a:r>
              <a:rPr lang="en-US" b="true" sz="2569" u="sng">
                <a:solidFill>
                  <a:srgbClr val="000000"/>
                </a:solidFill>
                <a:latin typeface="Times New Roman Bold"/>
                <a:ea typeface="Times New Roman Bold"/>
                <a:cs typeface="Times New Roman Bold"/>
                <a:sym typeface="Times New Roman Bold"/>
              </a:rPr>
              <a:t>Floating Jetties – Smart, Sustainable, and Cost-Effective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85750" y="9818370"/>
            <a:ext cx="3836195" cy="182880"/>
            <a:chOff x="0" y="0"/>
            <a:chExt cx="5114926" cy="243840"/>
          </a:xfrm>
        </p:grpSpPr>
        <p:sp>
          <p:nvSpPr>
            <p:cNvPr name="Freeform 3" id="3"/>
            <p:cNvSpPr/>
            <p:nvPr/>
          </p:nvSpPr>
          <p:spPr>
            <a:xfrm flipH="false" flipV="false" rot="0">
              <a:off x="0" y="0"/>
              <a:ext cx="5114926" cy="243840"/>
            </a:xfrm>
            <a:custGeom>
              <a:avLst/>
              <a:gdLst/>
              <a:ahLst/>
              <a:cxnLst/>
              <a:rect r="r" b="b" t="t" l="l"/>
              <a:pathLst>
                <a:path h="243840" w="5114926">
                  <a:moveTo>
                    <a:pt x="0" y="0"/>
                  </a:moveTo>
                  <a:lnTo>
                    <a:pt x="5114926" y="0"/>
                  </a:lnTo>
                  <a:lnTo>
                    <a:pt x="5114926" y="243840"/>
                  </a:lnTo>
                  <a:lnTo>
                    <a:pt x="0" y="243840"/>
                  </a:lnTo>
                  <a:close/>
                </a:path>
              </a:pathLst>
            </a:custGeom>
            <a:solidFill>
              <a:srgbClr val="000000">
                <a:alpha val="0"/>
              </a:srgbClr>
            </a:solidFill>
          </p:spPr>
        </p:sp>
        <p:sp>
          <p:nvSpPr>
            <p:cNvPr name="TextBox 4" id="4"/>
            <p:cNvSpPr txBox="true"/>
            <p:nvPr/>
          </p:nvSpPr>
          <p:spPr>
            <a:xfrm>
              <a:off x="0" y="-19050"/>
              <a:ext cx="5114926" cy="262890"/>
            </a:xfrm>
            <a:prstGeom prst="rect">
              <a:avLst/>
            </a:prstGeom>
          </p:spPr>
          <p:txBody>
            <a:bodyPr anchor="t" rtlCol="false" tIns="0" lIns="0" bIns="0" rIns="0"/>
            <a:lstStyle/>
            <a:p>
              <a:pPr algn="l">
                <a:lnSpc>
                  <a:spcPts val="1439"/>
                </a:lnSpc>
              </a:pPr>
              <a:r>
                <a:rPr lang="en-US" sz="1200">
                  <a:solidFill>
                    <a:srgbClr val="0078D7"/>
                  </a:solidFill>
                  <a:latin typeface="Calibri (MS)"/>
                  <a:ea typeface="Calibri (MS)"/>
                  <a:cs typeface="Calibri (MS)"/>
                  <a:sym typeface="Calibri (MS)"/>
                </a:rPr>
                <a:t>Sensitivity : This Document is Classified as "LNT Internal Use".</a:t>
              </a:r>
            </a:p>
          </p:txBody>
        </p:sp>
      </p:grpSp>
      <p:sp>
        <p:nvSpPr>
          <p:cNvPr name="Freeform 5" id="5" descr="A black background with white text  Description automatically generated"/>
          <p:cNvSpPr/>
          <p:nvPr/>
        </p:nvSpPr>
        <p:spPr>
          <a:xfrm flipH="false" flipV="false" rot="0">
            <a:off x="14415516" y="137619"/>
            <a:ext cx="3739896" cy="902733"/>
          </a:xfrm>
          <a:custGeom>
            <a:avLst/>
            <a:gdLst/>
            <a:ahLst/>
            <a:cxnLst/>
            <a:rect r="r" b="b" t="t" l="l"/>
            <a:pathLst>
              <a:path h="902733" w="3739896">
                <a:moveTo>
                  <a:pt x="0" y="0"/>
                </a:moveTo>
                <a:lnTo>
                  <a:pt x="3739896" y="0"/>
                </a:lnTo>
                <a:lnTo>
                  <a:pt x="3739896" y="902733"/>
                </a:lnTo>
                <a:lnTo>
                  <a:pt x="0" y="902733"/>
                </a:lnTo>
                <a:lnTo>
                  <a:pt x="0" y="0"/>
                </a:lnTo>
                <a:close/>
              </a:path>
            </a:pathLst>
          </a:custGeom>
          <a:blipFill>
            <a:blip r:embed="rId2"/>
            <a:stretch>
              <a:fillRect l="-4925" t="-183272" r="-5116" b="-172617"/>
            </a:stretch>
          </a:blipFill>
        </p:spPr>
      </p:sp>
      <p:sp>
        <p:nvSpPr>
          <p:cNvPr name="Freeform 6" id="6"/>
          <p:cNvSpPr/>
          <p:nvPr/>
        </p:nvSpPr>
        <p:spPr>
          <a:xfrm flipH="false" flipV="false" rot="0">
            <a:off x="0" y="-39178"/>
            <a:ext cx="4668630" cy="1297960"/>
          </a:xfrm>
          <a:custGeom>
            <a:avLst/>
            <a:gdLst/>
            <a:ahLst/>
            <a:cxnLst/>
            <a:rect r="r" b="b" t="t" l="l"/>
            <a:pathLst>
              <a:path h="1297960" w="4668630">
                <a:moveTo>
                  <a:pt x="0" y="0"/>
                </a:moveTo>
                <a:lnTo>
                  <a:pt x="4668630" y="0"/>
                </a:lnTo>
                <a:lnTo>
                  <a:pt x="4668630" y="1297960"/>
                </a:lnTo>
                <a:lnTo>
                  <a:pt x="0" y="1297960"/>
                </a:lnTo>
                <a:lnTo>
                  <a:pt x="0" y="0"/>
                </a:lnTo>
                <a:close/>
              </a:path>
            </a:pathLst>
          </a:custGeom>
          <a:blipFill>
            <a:blip r:embed="rId3"/>
            <a:stretch>
              <a:fillRect l="0" t="0" r="0" b="0"/>
            </a:stretch>
          </a:blipFill>
        </p:spPr>
      </p:sp>
      <p:grpSp>
        <p:nvGrpSpPr>
          <p:cNvPr name="Group 7" id="7"/>
          <p:cNvGrpSpPr/>
          <p:nvPr/>
        </p:nvGrpSpPr>
        <p:grpSpPr>
          <a:xfrm rot="5400000">
            <a:off x="10283918" y="1946876"/>
            <a:ext cx="4200907" cy="11542081"/>
            <a:chOff x="0" y="0"/>
            <a:chExt cx="5601209" cy="15389441"/>
          </a:xfrm>
        </p:grpSpPr>
        <p:sp>
          <p:nvSpPr>
            <p:cNvPr name="Freeform 8" id="8"/>
            <p:cNvSpPr/>
            <p:nvPr/>
          </p:nvSpPr>
          <p:spPr>
            <a:xfrm flipH="false" flipV="false" rot="0">
              <a:off x="103502" y="96551"/>
              <a:ext cx="5391902" cy="15292891"/>
            </a:xfrm>
            <a:custGeom>
              <a:avLst/>
              <a:gdLst/>
              <a:ahLst/>
              <a:cxnLst/>
              <a:rect r="r" b="b" t="t" l="l"/>
              <a:pathLst>
                <a:path h="15292891" w="5391902">
                  <a:moveTo>
                    <a:pt x="0" y="0"/>
                  </a:moveTo>
                  <a:lnTo>
                    <a:pt x="5391903" y="0"/>
                  </a:lnTo>
                  <a:lnTo>
                    <a:pt x="5391903" y="15292890"/>
                  </a:lnTo>
                  <a:lnTo>
                    <a:pt x="0" y="15292890"/>
                  </a:lnTo>
                  <a:lnTo>
                    <a:pt x="0" y="0"/>
                  </a:lnTo>
                  <a:close/>
                </a:path>
              </a:pathLst>
            </a:custGeom>
            <a:blipFill>
              <a:blip r:embed="rId4"/>
              <a:stretch>
                <a:fillRect l="0" t="0" r="-171" b="-121"/>
              </a:stretch>
            </a:blipFill>
          </p:spPr>
        </p:sp>
        <p:sp>
          <p:nvSpPr>
            <p:cNvPr name="Freeform 9" id="9"/>
            <p:cNvSpPr/>
            <p:nvPr/>
          </p:nvSpPr>
          <p:spPr>
            <a:xfrm flipH="false" flipV="false" rot="0">
              <a:off x="2258409" y="8048854"/>
              <a:ext cx="1042697" cy="7340587"/>
            </a:xfrm>
            <a:custGeom>
              <a:avLst/>
              <a:gdLst/>
              <a:ahLst/>
              <a:cxnLst/>
              <a:rect r="r" b="b" t="t" l="l"/>
              <a:pathLst>
                <a:path h="7340587" w="1042697">
                  <a:moveTo>
                    <a:pt x="0" y="0"/>
                  </a:moveTo>
                  <a:lnTo>
                    <a:pt x="1042698" y="0"/>
                  </a:lnTo>
                  <a:lnTo>
                    <a:pt x="1042698" y="7340587"/>
                  </a:lnTo>
                  <a:lnTo>
                    <a:pt x="0" y="7340587"/>
                  </a:lnTo>
                  <a:lnTo>
                    <a:pt x="0" y="0"/>
                  </a:lnTo>
                  <a:close/>
                </a:path>
              </a:pathLst>
            </a:custGeom>
            <a:blipFill>
              <a:blip r:embed="rId5"/>
              <a:stretch>
                <a:fillRect l="0" t="0" r="0" b="-252"/>
              </a:stretch>
            </a:blipFill>
          </p:spPr>
        </p:sp>
        <p:sp>
          <p:nvSpPr>
            <p:cNvPr name="Freeform 10" id="10"/>
            <p:cNvSpPr/>
            <p:nvPr/>
          </p:nvSpPr>
          <p:spPr>
            <a:xfrm flipH="false" flipV="false" rot="0">
              <a:off x="439236" y="2477564"/>
              <a:ext cx="826671" cy="4892900"/>
            </a:xfrm>
            <a:custGeom>
              <a:avLst/>
              <a:gdLst/>
              <a:ahLst/>
              <a:cxnLst/>
              <a:rect r="r" b="b" t="t" l="l"/>
              <a:pathLst>
                <a:path h="4892900" w="826671">
                  <a:moveTo>
                    <a:pt x="0" y="0"/>
                  </a:moveTo>
                  <a:lnTo>
                    <a:pt x="826671" y="0"/>
                  </a:lnTo>
                  <a:lnTo>
                    <a:pt x="826671" y="4892900"/>
                  </a:lnTo>
                  <a:lnTo>
                    <a:pt x="0" y="48929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462552" y="11049113"/>
              <a:ext cx="803355" cy="3976774"/>
            </a:xfrm>
            <a:custGeom>
              <a:avLst/>
              <a:gdLst/>
              <a:ahLst/>
              <a:cxnLst/>
              <a:rect r="r" b="b" t="t" l="l"/>
              <a:pathLst>
                <a:path h="3976774" w="803355">
                  <a:moveTo>
                    <a:pt x="0" y="0"/>
                  </a:moveTo>
                  <a:lnTo>
                    <a:pt x="803355" y="0"/>
                  </a:lnTo>
                  <a:lnTo>
                    <a:pt x="803355" y="3976775"/>
                  </a:lnTo>
                  <a:lnTo>
                    <a:pt x="0" y="39767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2" id="12"/>
            <p:cNvGrpSpPr>
              <a:grpSpLocks noChangeAspect="true"/>
            </p:cNvGrpSpPr>
            <p:nvPr/>
          </p:nvGrpSpPr>
          <p:grpSpPr>
            <a:xfrm rot="0">
              <a:off x="2013231" y="8998432"/>
              <a:ext cx="1574183" cy="1568825"/>
              <a:chOff x="0" y="0"/>
              <a:chExt cx="1035368" cy="1031850"/>
            </a:xfrm>
          </p:grpSpPr>
          <p:sp>
            <p:nvSpPr>
              <p:cNvPr name="Freeform 13" id="13"/>
              <p:cNvSpPr/>
              <p:nvPr/>
            </p:nvSpPr>
            <p:spPr>
              <a:xfrm flipH="false" flipV="false" rot="0">
                <a:off x="72644" y="72771"/>
                <a:ext cx="890016" cy="886460"/>
              </a:xfrm>
              <a:custGeom>
                <a:avLst/>
                <a:gdLst/>
                <a:ahLst/>
                <a:cxnLst/>
                <a:rect r="r" b="b" t="t" l="l"/>
                <a:pathLst>
                  <a:path h="886460" w="890016">
                    <a:moveTo>
                      <a:pt x="890016" y="443992"/>
                    </a:moveTo>
                    <a:cubicBezTo>
                      <a:pt x="890016" y="198374"/>
                      <a:pt x="691261" y="0"/>
                      <a:pt x="445008" y="0"/>
                    </a:cubicBezTo>
                    <a:cubicBezTo>
                      <a:pt x="198755" y="0"/>
                      <a:pt x="0" y="198374"/>
                      <a:pt x="0" y="443992"/>
                    </a:cubicBezTo>
                    <a:cubicBezTo>
                      <a:pt x="0" y="688086"/>
                      <a:pt x="198755" y="886460"/>
                      <a:pt x="445008" y="886460"/>
                    </a:cubicBezTo>
                    <a:cubicBezTo>
                      <a:pt x="691261" y="886460"/>
                      <a:pt x="890016" y="688086"/>
                      <a:pt x="890016" y="443992"/>
                    </a:cubicBezTo>
                    <a:close/>
                  </a:path>
                </a:pathLst>
              </a:custGeom>
              <a:solidFill>
                <a:srgbClr val="FFFFFF"/>
              </a:solidFill>
            </p:spPr>
          </p:sp>
          <p:sp>
            <p:nvSpPr>
              <p:cNvPr name="Freeform 14" id="14"/>
              <p:cNvSpPr/>
              <p:nvPr/>
            </p:nvSpPr>
            <p:spPr>
              <a:xfrm flipH="false" flipV="false" rot="0">
                <a:off x="63500" y="63500"/>
                <a:ext cx="908431" cy="904748"/>
              </a:xfrm>
              <a:custGeom>
                <a:avLst/>
                <a:gdLst/>
                <a:ahLst/>
                <a:cxnLst/>
                <a:rect r="r" b="b" t="t" l="l"/>
                <a:pathLst>
                  <a:path h="904748" w="908431">
                    <a:moveTo>
                      <a:pt x="890016" y="453263"/>
                    </a:moveTo>
                    <a:cubicBezTo>
                      <a:pt x="890016" y="212725"/>
                      <a:pt x="695325" y="18415"/>
                      <a:pt x="454152" y="18415"/>
                    </a:cubicBezTo>
                    <a:lnTo>
                      <a:pt x="454152" y="9144"/>
                    </a:lnTo>
                    <a:lnTo>
                      <a:pt x="454152" y="18288"/>
                    </a:lnTo>
                    <a:cubicBezTo>
                      <a:pt x="212979" y="18288"/>
                      <a:pt x="18288" y="212598"/>
                      <a:pt x="18288" y="453136"/>
                    </a:cubicBezTo>
                    <a:lnTo>
                      <a:pt x="9144" y="453136"/>
                    </a:lnTo>
                    <a:lnTo>
                      <a:pt x="18288" y="453136"/>
                    </a:lnTo>
                    <a:cubicBezTo>
                      <a:pt x="18288" y="692150"/>
                      <a:pt x="212979" y="886333"/>
                      <a:pt x="454152" y="886333"/>
                    </a:cubicBezTo>
                    <a:lnTo>
                      <a:pt x="454152" y="895477"/>
                    </a:lnTo>
                    <a:lnTo>
                      <a:pt x="454152" y="886333"/>
                    </a:lnTo>
                    <a:cubicBezTo>
                      <a:pt x="695325" y="886333"/>
                      <a:pt x="890016" y="692150"/>
                      <a:pt x="890016" y="453136"/>
                    </a:cubicBezTo>
                    <a:lnTo>
                      <a:pt x="899160" y="453136"/>
                    </a:lnTo>
                    <a:lnTo>
                      <a:pt x="890016" y="453136"/>
                    </a:lnTo>
                    <a:moveTo>
                      <a:pt x="908431" y="453136"/>
                    </a:moveTo>
                    <a:cubicBezTo>
                      <a:pt x="908431" y="702310"/>
                      <a:pt x="705485" y="904748"/>
                      <a:pt x="454279" y="904748"/>
                    </a:cubicBezTo>
                    <a:cubicBezTo>
                      <a:pt x="203073" y="904748"/>
                      <a:pt x="0" y="702437"/>
                      <a:pt x="0" y="453263"/>
                    </a:cubicBezTo>
                    <a:cubicBezTo>
                      <a:pt x="0" y="202438"/>
                      <a:pt x="202946" y="0"/>
                      <a:pt x="454152" y="0"/>
                    </a:cubicBezTo>
                    <a:cubicBezTo>
                      <a:pt x="705358" y="0"/>
                      <a:pt x="908431" y="202438"/>
                      <a:pt x="908431" y="453263"/>
                    </a:cubicBezTo>
                    <a:close/>
                  </a:path>
                </a:pathLst>
              </a:custGeom>
              <a:solidFill>
                <a:srgbClr val="48B3AC"/>
              </a:solidFill>
            </p:spPr>
          </p:sp>
          <p:sp>
            <p:nvSpPr>
              <p:cNvPr name="Freeform 15" id="15"/>
              <p:cNvSpPr/>
              <p:nvPr/>
            </p:nvSpPr>
            <p:spPr>
              <a:xfrm flipH="false" flipV="false" rot="0">
                <a:off x="429006" y="620522"/>
                <a:ext cx="59690" cy="44196"/>
              </a:xfrm>
              <a:custGeom>
                <a:avLst/>
                <a:gdLst/>
                <a:ahLst/>
                <a:cxnLst/>
                <a:rect r="r" b="b" t="t" l="l"/>
                <a:pathLst>
                  <a:path h="44196" w="59690">
                    <a:moveTo>
                      <a:pt x="42926" y="0"/>
                    </a:moveTo>
                    <a:cubicBezTo>
                      <a:pt x="33655" y="0"/>
                      <a:pt x="30607" y="4572"/>
                      <a:pt x="29083" y="7620"/>
                    </a:cubicBezTo>
                    <a:cubicBezTo>
                      <a:pt x="27559" y="6096"/>
                      <a:pt x="24511" y="1524"/>
                      <a:pt x="16891" y="1524"/>
                    </a:cubicBezTo>
                    <a:cubicBezTo>
                      <a:pt x="7620" y="1524"/>
                      <a:pt x="0" y="7620"/>
                      <a:pt x="0" y="19812"/>
                    </a:cubicBezTo>
                    <a:lnTo>
                      <a:pt x="0" y="44196"/>
                    </a:lnTo>
                    <a:lnTo>
                      <a:pt x="59690" y="44196"/>
                    </a:lnTo>
                    <a:lnTo>
                      <a:pt x="59690" y="18288"/>
                    </a:lnTo>
                    <a:cubicBezTo>
                      <a:pt x="59690" y="7620"/>
                      <a:pt x="53594" y="0"/>
                      <a:pt x="42926" y="0"/>
                    </a:cubicBezTo>
                    <a:close/>
                    <a:moveTo>
                      <a:pt x="41275" y="15240"/>
                    </a:moveTo>
                    <a:cubicBezTo>
                      <a:pt x="44450" y="15240"/>
                      <a:pt x="47498" y="16764"/>
                      <a:pt x="47498" y="19812"/>
                    </a:cubicBezTo>
                    <a:lnTo>
                      <a:pt x="47498" y="30480"/>
                    </a:lnTo>
                    <a:lnTo>
                      <a:pt x="36703" y="30480"/>
                    </a:lnTo>
                    <a:lnTo>
                      <a:pt x="36703" y="19812"/>
                    </a:lnTo>
                    <a:cubicBezTo>
                      <a:pt x="36703" y="16764"/>
                      <a:pt x="39751" y="15240"/>
                      <a:pt x="41275" y="15240"/>
                    </a:cubicBezTo>
                    <a:close/>
                    <a:moveTo>
                      <a:pt x="18415" y="15240"/>
                    </a:moveTo>
                    <a:cubicBezTo>
                      <a:pt x="19939" y="15240"/>
                      <a:pt x="22987" y="16764"/>
                      <a:pt x="22987" y="21336"/>
                    </a:cubicBezTo>
                    <a:lnTo>
                      <a:pt x="22987" y="30480"/>
                    </a:lnTo>
                    <a:lnTo>
                      <a:pt x="13716" y="30480"/>
                    </a:lnTo>
                    <a:lnTo>
                      <a:pt x="13716" y="21336"/>
                    </a:lnTo>
                    <a:cubicBezTo>
                      <a:pt x="13716" y="16764"/>
                      <a:pt x="15367" y="15240"/>
                      <a:pt x="18415" y="15240"/>
                    </a:cubicBezTo>
                    <a:close/>
                  </a:path>
                </a:pathLst>
              </a:custGeom>
              <a:solidFill>
                <a:srgbClr val="76787B"/>
              </a:solidFill>
            </p:spPr>
          </p:sp>
          <p:sp>
            <p:nvSpPr>
              <p:cNvPr name="Freeform 16" id="16"/>
              <p:cNvSpPr/>
              <p:nvPr/>
            </p:nvSpPr>
            <p:spPr>
              <a:xfrm flipH="false" flipV="false" rot="0">
                <a:off x="429006" y="559435"/>
                <a:ext cx="59690" cy="41275"/>
              </a:xfrm>
              <a:custGeom>
                <a:avLst/>
                <a:gdLst/>
                <a:ahLst/>
                <a:cxnLst/>
                <a:rect r="r" b="b" t="t" l="l"/>
                <a:pathLst>
                  <a:path h="41275" w="59690">
                    <a:moveTo>
                      <a:pt x="59690" y="0"/>
                    </a:moveTo>
                    <a:lnTo>
                      <a:pt x="47498" y="0"/>
                    </a:lnTo>
                    <a:lnTo>
                      <a:pt x="47498" y="26035"/>
                    </a:lnTo>
                    <a:lnTo>
                      <a:pt x="36703" y="26035"/>
                    </a:lnTo>
                    <a:lnTo>
                      <a:pt x="36703" y="3048"/>
                    </a:lnTo>
                    <a:lnTo>
                      <a:pt x="22987" y="3048"/>
                    </a:lnTo>
                    <a:lnTo>
                      <a:pt x="22987" y="26035"/>
                    </a:lnTo>
                    <a:lnTo>
                      <a:pt x="12319" y="26035"/>
                    </a:lnTo>
                    <a:lnTo>
                      <a:pt x="12319" y="0"/>
                    </a:lnTo>
                    <a:lnTo>
                      <a:pt x="0" y="0"/>
                    </a:lnTo>
                    <a:lnTo>
                      <a:pt x="0" y="41275"/>
                    </a:lnTo>
                    <a:lnTo>
                      <a:pt x="59690" y="41275"/>
                    </a:lnTo>
                    <a:lnTo>
                      <a:pt x="59690" y="0"/>
                    </a:lnTo>
                    <a:close/>
                  </a:path>
                </a:pathLst>
              </a:custGeom>
              <a:solidFill>
                <a:srgbClr val="76787B"/>
              </a:solidFill>
            </p:spPr>
          </p:sp>
          <p:sp>
            <p:nvSpPr>
              <p:cNvPr name="Freeform 17" id="17"/>
              <p:cNvSpPr/>
              <p:nvPr/>
            </p:nvSpPr>
            <p:spPr>
              <a:xfrm flipH="false" flipV="false" rot="0">
                <a:off x="429006" y="489204"/>
                <a:ext cx="59690" cy="54991"/>
              </a:xfrm>
              <a:custGeom>
                <a:avLst/>
                <a:gdLst/>
                <a:ahLst/>
                <a:cxnLst/>
                <a:rect r="r" b="b" t="t" l="l"/>
                <a:pathLst>
                  <a:path h="54991" w="59690">
                    <a:moveTo>
                      <a:pt x="59690" y="0"/>
                    </a:moveTo>
                    <a:lnTo>
                      <a:pt x="0" y="21463"/>
                    </a:lnTo>
                    <a:lnTo>
                      <a:pt x="0" y="33655"/>
                    </a:lnTo>
                    <a:lnTo>
                      <a:pt x="59690" y="54991"/>
                    </a:lnTo>
                    <a:lnTo>
                      <a:pt x="59690" y="39751"/>
                    </a:lnTo>
                    <a:lnTo>
                      <a:pt x="52070" y="36703"/>
                    </a:lnTo>
                    <a:lnTo>
                      <a:pt x="52070" y="18288"/>
                    </a:lnTo>
                    <a:lnTo>
                      <a:pt x="59690" y="15240"/>
                    </a:lnTo>
                    <a:lnTo>
                      <a:pt x="59690" y="0"/>
                    </a:lnTo>
                    <a:close/>
                    <a:moveTo>
                      <a:pt x="39751" y="22987"/>
                    </a:moveTo>
                    <a:lnTo>
                      <a:pt x="39751" y="32131"/>
                    </a:lnTo>
                    <a:lnTo>
                      <a:pt x="22987" y="27559"/>
                    </a:lnTo>
                    <a:lnTo>
                      <a:pt x="39751" y="22987"/>
                    </a:lnTo>
                    <a:close/>
                  </a:path>
                </a:pathLst>
              </a:custGeom>
              <a:solidFill>
                <a:srgbClr val="76787B"/>
              </a:solidFill>
            </p:spPr>
          </p:sp>
          <p:sp>
            <p:nvSpPr>
              <p:cNvPr name="Freeform 18" id="18"/>
              <p:cNvSpPr/>
              <p:nvPr/>
            </p:nvSpPr>
            <p:spPr>
              <a:xfrm flipH="false" flipV="false" rot="0">
                <a:off x="429006" y="429768"/>
                <a:ext cx="61214" cy="45720"/>
              </a:xfrm>
              <a:custGeom>
                <a:avLst/>
                <a:gdLst/>
                <a:ahLst/>
                <a:cxnLst/>
                <a:rect r="r" b="b" t="t" l="l"/>
                <a:pathLst>
                  <a:path h="45720" w="61214">
                    <a:moveTo>
                      <a:pt x="41275" y="0"/>
                    </a:moveTo>
                    <a:lnTo>
                      <a:pt x="41275" y="15240"/>
                    </a:lnTo>
                    <a:cubicBezTo>
                      <a:pt x="44450" y="16764"/>
                      <a:pt x="47498" y="18288"/>
                      <a:pt x="47498" y="22860"/>
                    </a:cubicBezTo>
                    <a:cubicBezTo>
                      <a:pt x="47498" y="25908"/>
                      <a:pt x="45974" y="27432"/>
                      <a:pt x="45974" y="28956"/>
                    </a:cubicBezTo>
                    <a:cubicBezTo>
                      <a:pt x="42926" y="30480"/>
                      <a:pt x="41275" y="32004"/>
                      <a:pt x="30607" y="32004"/>
                    </a:cubicBezTo>
                    <a:cubicBezTo>
                      <a:pt x="19939" y="32004"/>
                      <a:pt x="16891" y="30480"/>
                      <a:pt x="15367" y="28956"/>
                    </a:cubicBezTo>
                    <a:cubicBezTo>
                      <a:pt x="13843" y="27432"/>
                      <a:pt x="12192" y="25908"/>
                      <a:pt x="12192" y="22860"/>
                    </a:cubicBezTo>
                    <a:cubicBezTo>
                      <a:pt x="12192" y="18288"/>
                      <a:pt x="15367" y="16764"/>
                      <a:pt x="19939" y="15240"/>
                    </a:cubicBezTo>
                    <a:lnTo>
                      <a:pt x="19939" y="0"/>
                    </a:lnTo>
                    <a:cubicBezTo>
                      <a:pt x="6096" y="3048"/>
                      <a:pt x="0" y="12192"/>
                      <a:pt x="0" y="22860"/>
                    </a:cubicBezTo>
                    <a:cubicBezTo>
                      <a:pt x="0" y="30480"/>
                      <a:pt x="1524" y="35052"/>
                      <a:pt x="6096" y="39624"/>
                    </a:cubicBezTo>
                    <a:cubicBezTo>
                      <a:pt x="12192" y="45720"/>
                      <a:pt x="19939" y="45720"/>
                      <a:pt x="30607" y="45720"/>
                    </a:cubicBezTo>
                    <a:cubicBezTo>
                      <a:pt x="39751" y="45720"/>
                      <a:pt x="47498" y="45720"/>
                      <a:pt x="53594" y="39624"/>
                    </a:cubicBezTo>
                    <a:cubicBezTo>
                      <a:pt x="58166" y="35052"/>
                      <a:pt x="61214" y="30480"/>
                      <a:pt x="61214" y="22860"/>
                    </a:cubicBezTo>
                    <a:cubicBezTo>
                      <a:pt x="61214" y="12192"/>
                      <a:pt x="55118" y="3048"/>
                      <a:pt x="41275" y="0"/>
                    </a:cubicBezTo>
                    <a:close/>
                  </a:path>
                </a:pathLst>
              </a:custGeom>
              <a:solidFill>
                <a:srgbClr val="76787B"/>
              </a:solidFill>
            </p:spPr>
          </p:sp>
          <p:sp>
            <p:nvSpPr>
              <p:cNvPr name="Freeform 19" id="19"/>
              <p:cNvSpPr/>
              <p:nvPr/>
            </p:nvSpPr>
            <p:spPr>
              <a:xfrm flipH="false" flipV="false" rot="0">
                <a:off x="429006" y="367157"/>
                <a:ext cx="59690" cy="45720"/>
              </a:xfrm>
              <a:custGeom>
                <a:avLst/>
                <a:gdLst/>
                <a:ahLst/>
                <a:cxnLst/>
                <a:rect r="r" b="b" t="t" l="l"/>
                <a:pathLst>
                  <a:path h="45720" w="59690">
                    <a:moveTo>
                      <a:pt x="59690" y="0"/>
                    </a:moveTo>
                    <a:lnTo>
                      <a:pt x="0" y="0"/>
                    </a:lnTo>
                    <a:lnTo>
                      <a:pt x="0" y="15240"/>
                    </a:lnTo>
                    <a:lnTo>
                      <a:pt x="22987" y="15240"/>
                    </a:lnTo>
                    <a:lnTo>
                      <a:pt x="22987" y="30480"/>
                    </a:lnTo>
                    <a:lnTo>
                      <a:pt x="0" y="30480"/>
                    </a:lnTo>
                    <a:lnTo>
                      <a:pt x="0" y="45720"/>
                    </a:lnTo>
                    <a:lnTo>
                      <a:pt x="59690" y="45720"/>
                    </a:lnTo>
                    <a:lnTo>
                      <a:pt x="59690" y="30480"/>
                    </a:lnTo>
                    <a:lnTo>
                      <a:pt x="36703" y="30480"/>
                    </a:lnTo>
                    <a:lnTo>
                      <a:pt x="36703" y="15240"/>
                    </a:lnTo>
                    <a:lnTo>
                      <a:pt x="59690" y="15240"/>
                    </a:lnTo>
                    <a:lnTo>
                      <a:pt x="59690" y="0"/>
                    </a:lnTo>
                    <a:close/>
                  </a:path>
                </a:pathLst>
              </a:custGeom>
              <a:solidFill>
                <a:srgbClr val="76787B"/>
              </a:solidFill>
            </p:spPr>
          </p:sp>
          <p:sp>
            <p:nvSpPr>
              <p:cNvPr name="Freeform 20" id="20"/>
              <p:cNvSpPr/>
              <p:nvPr/>
            </p:nvSpPr>
            <p:spPr>
              <a:xfrm flipH="false" flipV="false" rot="0">
                <a:off x="514604" y="808101"/>
                <a:ext cx="61214" cy="45847"/>
              </a:xfrm>
              <a:custGeom>
                <a:avLst/>
                <a:gdLst/>
                <a:ahLst/>
                <a:cxnLst/>
                <a:rect r="r" b="b" t="t" l="l"/>
                <a:pathLst>
                  <a:path h="45847" w="61214">
                    <a:moveTo>
                      <a:pt x="61214" y="0"/>
                    </a:moveTo>
                    <a:lnTo>
                      <a:pt x="0" y="0"/>
                    </a:lnTo>
                    <a:lnTo>
                      <a:pt x="0" y="13716"/>
                    </a:lnTo>
                    <a:lnTo>
                      <a:pt x="30607" y="13716"/>
                    </a:lnTo>
                    <a:lnTo>
                      <a:pt x="0" y="33655"/>
                    </a:lnTo>
                    <a:lnTo>
                      <a:pt x="0" y="45847"/>
                    </a:lnTo>
                    <a:lnTo>
                      <a:pt x="61214" y="45847"/>
                    </a:lnTo>
                    <a:lnTo>
                      <a:pt x="61214" y="32131"/>
                    </a:lnTo>
                    <a:lnTo>
                      <a:pt x="30607" y="32131"/>
                    </a:lnTo>
                    <a:lnTo>
                      <a:pt x="61214" y="12192"/>
                    </a:lnTo>
                    <a:lnTo>
                      <a:pt x="61214" y="0"/>
                    </a:lnTo>
                    <a:close/>
                  </a:path>
                </a:pathLst>
              </a:custGeom>
              <a:solidFill>
                <a:srgbClr val="76787B"/>
              </a:solidFill>
            </p:spPr>
          </p:sp>
          <p:sp>
            <p:nvSpPr>
              <p:cNvPr name="Freeform 21" id="21"/>
              <p:cNvSpPr/>
              <p:nvPr/>
            </p:nvSpPr>
            <p:spPr>
              <a:xfrm flipH="false" flipV="false" rot="0">
                <a:off x="514604" y="740918"/>
                <a:ext cx="61214" cy="45847"/>
              </a:xfrm>
              <a:custGeom>
                <a:avLst/>
                <a:gdLst/>
                <a:ahLst/>
                <a:cxnLst/>
                <a:rect r="r" b="b" t="t" l="l"/>
                <a:pathLst>
                  <a:path h="45847" w="61214">
                    <a:moveTo>
                      <a:pt x="30607" y="0"/>
                    </a:moveTo>
                    <a:cubicBezTo>
                      <a:pt x="19939" y="0"/>
                      <a:pt x="12192" y="0"/>
                      <a:pt x="6096" y="6096"/>
                    </a:cubicBezTo>
                    <a:cubicBezTo>
                      <a:pt x="3048" y="10668"/>
                      <a:pt x="0" y="15367"/>
                      <a:pt x="0" y="22987"/>
                    </a:cubicBezTo>
                    <a:cubicBezTo>
                      <a:pt x="0" y="30607"/>
                      <a:pt x="3048" y="35179"/>
                      <a:pt x="6096" y="39751"/>
                    </a:cubicBezTo>
                    <a:cubicBezTo>
                      <a:pt x="12192" y="45847"/>
                      <a:pt x="19939" y="45847"/>
                      <a:pt x="30607" y="45847"/>
                    </a:cubicBezTo>
                    <a:cubicBezTo>
                      <a:pt x="41275" y="45847"/>
                      <a:pt x="49022" y="45847"/>
                      <a:pt x="55118" y="39751"/>
                    </a:cubicBezTo>
                    <a:cubicBezTo>
                      <a:pt x="59690" y="35179"/>
                      <a:pt x="61214" y="30607"/>
                      <a:pt x="61214" y="22987"/>
                    </a:cubicBezTo>
                    <a:cubicBezTo>
                      <a:pt x="61214" y="15367"/>
                      <a:pt x="59690" y="10668"/>
                      <a:pt x="55118" y="6096"/>
                    </a:cubicBezTo>
                    <a:cubicBezTo>
                      <a:pt x="49022" y="0"/>
                      <a:pt x="41275" y="0"/>
                      <a:pt x="30607" y="0"/>
                    </a:cubicBezTo>
                    <a:close/>
                    <a:moveTo>
                      <a:pt x="30607" y="15367"/>
                    </a:moveTo>
                    <a:cubicBezTo>
                      <a:pt x="41275" y="15367"/>
                      <a:pt x="44450" y="15367"/>
                      <a:pt x="45974" y="16891"/>
                    </a:cubicBezTo>
                    <a:cubicBezTo>
                      <a:pt x="47498" y="18415"/>
                      <a:pt x="49022" y="19939"/>
                      <a:pt x="49022" y="22987"/>
                    </a:cubicBezTo>
                    <a:cubicBezTo>
                      <a:pt x="49022" y="26035"/>
                      <a:pt x="47498" y="27559"/>
                      <a:pt x="45974" y="29083"/>
                    </a:cubicBezTo>
                    <a:cubicBezTo>
                      <a:pt x="44450" y="30607"/>
                      <a:pt x="41275" y="32131"/>
                      <a:pt x="30607" y="32131"/>
                    </a:cubicBezTo>
                    <a:cubicBezTo>
                      <a:pt x="19939" y="32131"/>
                      <a:pt x="18415" y="30607"/>
                      <a:pt x="15367" y="29083"/>
                    </a:cubicBezTo>
                    <a:cubicBezTo>
                      <a:pt x="13843" y="27559"/>
                      <a:pt x="13843" y="26035"/>
                      <a:pt x="13843" y="22987"/>
                    </a:cubicBezTo>
                    <a:cubicBezTo>
                      <a:pt x="13843" y="19939"/>
                      <a:pt x="13843" y="18415"/>
                      <a:pt x="15367" y="16891"/>
                    </a:cubicBezTo>
                    <a:cubicBezTo>
                      <a:pt x="18415" y="15367"/>
                      <a:pt x="19939" y="15367"/>
                      <a:pt x="30607" y="15367"/>
                    </a:cubicBezTo>
                    <a:close/>
                  </a:path>
                </a:pathLst>
              </a:custGeom>
              <a:solidFill>
                <a:srgbClr val="76787B"/>
              </a:solidFill>
            </p:spPr>
          </p:sp>
          <p:sp>
            <p:nvSpPr>
              <p:cNvPr name="Freeform 22" id="22"/>
              <p:cNvSpPr/>
              <p:nvPr/>
            </p:nvSpPr>
            <p:spPr>
              <a:xfrm flipH="false" flipV="false" rot="0">
                <a:off x="514604" y="676910"/>
                <a:ext cx="61214" cy="44196"/>
              </a:xfrm>
              <a:custGeom>
                <a:avLst/>
                <a:gdLst/>
                <a:ahLst/>
                <a:cxnLst/>
                <a:rect r="r" b="b" t="t" l="l"/>
                <a:pathLst>
                  <a:path h="44196" w="61214">
                    <a:moveTo>
                      <a:pt x="39751" y="0"/>
                    </a:moveTo>
                    <a:lnTo>
                      <a:pt x="0" y="0"/>
                    </a:lnTo>
                    <a:lnTo>
                      <a:pt x="0" y="13716"/>
                    </a:lnTo>
                    <a:lnTo>
                      <a:pt x="39751" y="13716"/>
                    </a:lnTo>
                    <a:cubicBezTo>
                      <a:pt x="44450" y="13716"/>
                      <a:pt x="49022" y="16764"/>
                      <a:pt x="49022" y="22860"/>
                    </a:cubicBezTo>
                    <a:cubicBezTo>
                      <a:pt x="49022" y="27432"/>
                      <a:pt x="44450" y="30480"/>
                      <a:pt x="39751" y="30480"/>
                    </a:cubicBezTo>
                    <a:lnTo>
                      <a:pt x="0" y="30480"/>
                    </a:lnTo>
                    <a:lnTo>
                      <a:pt x="0" y="44196"/>
                    </a:lnTo>
                    <a:lnTo>
                      <a:pt x="39751" y="44196"/>
                    </a:lnTo>
                    <a:cubicBezTo>
                      <a:pt x="53594" y="44196"/>
                      <a:pt x="61214" y="35052"/>
                      <a:pt x="61214" y="22860"/>
                    </a:cubicBezTo>
                    <a:cubicBezTo>
                      <a:pt x="61214" y="9144"/>
                      <a:pt x="53594" y="0"/>
                      <a:pt x="39751" y="0"/>
                    </a:cubicBezTo>
                    <a:close/>
                  </a:path>
                </a:pathLst>
              </a:custGeom>
              <a:solidFill>
                <a:srgbClr val="76787B"/>
              </a:solidFill>
            </p:spPr>
          </p:sp>
          <p:sp>
            <p:nvSpPr>
              <p:cNvPr name="Freeform 23" id="23"/>
              <p:cNvSpPr/>
              <p:nvPr/>
            </p:nvSpPr>
            <p:spPr>
              <a:xfrm flipH="false" flipV="false" rot="0">
                <a:off x="514604" y="606806"/>
                <a:ext cx="61214" cy="48768"/>
              </a:xfrm>
              <a:custGeom>
                <a:avLst/>
                <a:gdLst/>
                <a:ahLst/>
                <a:cxnLst/>
                <a:rect r="r" b="b" t="t" l="l"/>
                <a:pathLst>
                  <a:path h="48768" w="61214">
                    <a:moveTo>
                      <a:pt x="61214" y="0"/>
                    </a:moveTo>
                    <a:lnTo>
                      <a:pt x="35179" y="13716"/>
                    </a:lnTo>
                    <a:cubicBezTo>
                      <a:pt x="33655" y="9144"/>
                      <a:pt x="27559" y="3048"/>
                      <a:pt x="19939" y="3048"/>
                    </a:cubicBezTo>
                    <a:cubicBezTo>
                      <a:pt x="10668" y="3048"/>
                      <a:pt x="0" y="10668"/>
                      <a:pt x="0" y="24384"/>
                    </a:cubicBezTo>
                    <a:lnTo>
                      <a:pt x="0" y="48768"/>
                    </a:lnTo>
                    <a:lnTo>
                      <a:pt x="61214" y="48768"/>
                    </a:lnTo>
                    <a:lnTo>
                      <a:pt x="61214" y="33528"/>
                    </a:lnTo>
                    <a:lnTo>
                      <a:pt x="38227" y="33528"/>
                    </a:lnTo>
                    <a:lnTo>
                      <a:pt x="38227" y="28956"/>
                    </a:lnTo>
                    <a:lnTo>
                      <a:pt x="61214" y="18288"/>
                    </a:lnTo>
                    <a:lnTo>
                      <a:pt x="61214" y="0"/>
                    </a:lnTo>
                    <a:close/>
                    <a:moveTo>
                      <a:pt x="19939" y="18288"/>
                    </a:moveTo>
                    <a:cubicBezTo>
                      <a:pt x="22987" y="18288"/>
                      <a:pt x="26035" y="21336"/>
                      <a:pt x="26035" y="24384"/>
                    </a:cubicBezTo>
                    <a:lnTo>
                      <a:pt x="26035" y="33528"/>
                    </a:lnTo>
                    <a:lnTo>
                      <a:pt x="13843" y="33528"/>
                    </a:lnTo>
                    <a:lnTo>
                      <a:pt x="13843" y="24384"/>
                    </a:lnTo>
                    <a:cubicBezTo>
                      <a:pt x="13843" y="21336"/>
                      <a:pt x="16891" y="18288"/>
                      <a:pt x="19939" y="18288"/>
                    </a:cubicBezTo>
                    <a:close/>
                  </a:path>
                </a:pathLst>
              </a:custGeom>
              <a:solidFill>
                <a:srgbClr val="76787B"/>
              </a:solidFill>
            </p:spPr>
          </p:sp>
          <p:sp>
            <p:nvSpPr>
              <p:cNvPr name="Freeform 24" id="24"/>
              <p:cNvSpPr/>
              <p:nvPr/>
            </p:nvSpPr>
            <p:spPr>
              <a:xfrm flipH="false" flipV="false" rot="0">
                <a:off x="514858" y="574802"/>
                <a:ext cx="60960" cy="15240"/>
              </a:xfrm>
              <a:custGeom>
                <a:avLst/>
                <a:gdLst/>
                <a:ahLst/>
                <a:cxnLst/>
                <a:rect r="r" b="b" t="t" l="l"/>
                <a:pathLst>
                  <a:path h="15240" w="60960">
                    <a:moveTo>
                      <a:pt x="0" y="0"/>
                    </a:moveTo>
                    <a:lnTo>
                      <a:pt x="60960" y="0"/>
                    </a:lnTo>
                    <a:lnTo>
                      <a:pt x="60960" y="15240"/>
                    </a:lnTo>
                    <a:lnTo>
                      <a:pt x="0" y="15240"/>
                    </a:lnTo>
                    <a:close/>
                  </a:path>
                </a:pathLst>
              </a:custGeom>
              <a:solidFill>
                <a:srgbClr val="76787B"/>
              </a:solidFill>
            </p:spPr>
          </p:sp>
          <p:sp>
            <p:nvSpPr>
              <p:cNvPr name="Freeform 25" id="25"/>
              <p:cNvSpPr/>
              <p:nvPr/>
            </p:nvSpPr>
            <p:spPr>
              <a:xfrm flipH="false" flipV="false" rot="0">
                <a:off x="514604" y="512191"/>
                <a:ext cx="61214" cy="45720"/>
              </a:xfrm>
              <a:custGeom>
                <a:avLst/>
                <a:gdLst/>
                <a:ahLst/>
                <a:cxnLst/>
                <a:rect r="r" b="b" t="t" l="l"/>
                <a:pathLst>
                  <a:path h="45720" w="61214">
                    <a:moveTo>
                      <a:pt x="42926" y="0"/>
                    </a:moveTo>
                    <a:cubicBezTo>
                      <a:pt x="36703" y="0"/>
                      <a:pt x="32131" y="1524"/>
                      <a:pt x="29083" y="4572"/>
                    </a:cubicBezTo>
                    <a:cubicBezTo>
                      <a:pt x="26035" y="7620"/>
                      <a:pt x="24511" y="10668"/>
                      <a:pt x="24511" y="16764"/>
                    </a:cubicBezTo>
                    <a:lnTo>
                      <a:pt x="22987" y="22860"/>
                    </a:lnTo>
                    <a:cubicBezTo>
                      <a:pt x="22987" y="25908"/>
                      <a:pt x="22987" y="27432"/>
                      <a:pt x="21463" y="27432"/>
                    </a:cubicBezTo>
                    <a:cubicBezTo>
                      <a:pt x="19939" y="28956"/>
                      <a:pt x="19939" y="28956"/>
                      <a:pt x="18415" y="28956"/>
                    </a:cubicBezTo>
                    <a:cubicBezTo>
                      <a:pt x="15367" y="28956"/>
                      <a:pt x="13843" y="27432"/>
                      <a:pt x="13843" y="21336"/>
                    </a:cubicBezTo>
                    <a:cubicBezTo>
                      <a:pt x="13843" y="16764"/>
                      <a:pt x="13843" y="13716"/>
                      <a:pt x="16891" y="10668"/>
                    </a:cubicBezTo>
                    <a:lnTo>
                      <a:pt x="7620" y="1524"/>
                    </a:lnTo>
                    <a:cubicBezTo>
                      <a:pt x="1524" y="6096"/>
                      <a:pt x="0" y="12192"/>
                      <a:pt x="0" y="21336"/>
                    </a:cubicBezTo>
                    <a:cubicBezTo>
                      <a:pt x="0" y="35052"/>
                      <a:pt x="7620" y="42672"/>
                      <a:pt x="19939" y="42672"/>
                    </a:cubicBezTo>
                    <a:cubicBezTo>
                      <a:pt x="24511" y="42672"/>
                      <a:pt x="29083" y="41148"/>
                      <a:pt x="30607" y="39624"/>
                    </a:cubicBezTo>
                    <a:cubicBezTo>
                      <a:pt x="33655" y="36576"/>
                      <a:pt x="35179" y="32004"/>
                      <a:pt x="36703" y="27432"/>
                    </a:cubicBezTo>
                    <a:lnTo>
                      <a:pt x="38227" y="19812"/>
                    </a:lnTo>
                    <a:cubicBezTo>
                      <a:pt x="38227" y="18288"/>
                      <a:pt x="38227" y="16764"/>
                      <a:pt x="39751" y="15240"/>
                    </a:cubicBezTo>
                    <a:cubicBezTo>
                      <a:pt x="39751" y="15240"/>
                      <a:pt x="41275" y="15240"/>
                      <a:pt x="42926" y="15240"/>
                    </a:cubicBezTo>
                    <a:cubicBezTo>
                      <a:pt x="45974" y="15240"/>
                      <a:pt x="49022" y="16764"/>
                      <a:pt x="49022" y="22860"/>
                    </a:cubicBezTo>
                    <a:cubicBezTo>
                      <a:pt x="49022" y="27432"/>
                      <a:pt x="47498" y="33528"/>
                      <a:pt x="44450" y="36576"/>
                    </a:cubicBezTo>
                    <a:lnTo>
                      <a:pt x="53594" y="45720"/>
                    </a:lnTo>
                    <a:cubicBezTo>
                      <a:pt x="59690" y="39624"/>
                      <a:pt x="61214" y="32004"/>
                      <a:pt x="61214" y="22860"/>
                    </a:cubicBezTo>
                    <a:cubicBezTo>
                      <a:pt x="61214" y="10668"/>
                      <a:pt x="55118" y="0"/>
                      <a:pt x="42926" y="0"/>
                    </a:cubicBezTo>
                    <a:close/>
                  </a:path>
                </a:pathLst>
              </a:custGeom>
              <a:solidFill>
                <a:srgbClr val="76787B"/>
              </a:solidFill>
            </p:spPr>
          </p:sp>
          <p:sp>
            <p:nvSpPr>
              <p:cNvPr name="Freeform 26" id="26"/>
              <p:cNvSpPr/>
              <p:nvPr/>
            </p:nvSpPr>
            <p:spPr>
              <a:xfrm flipH="false" flipV="false" rot="0">
                <a:off x="514604" y="446532"/>
                <a:ext cx="61214" cy="45720"/>
              </a:xfrm>
              <a:custGeom>
                <a:avLst/>
                <a:gdLst/>
                <a:ahLst/>
                <a:cxnLst/>
                <a:rect r="r" b="b" t="t" l="l"/>
                <a:pathLst>
                  <a:path h="45720" w="61214">
                    <a:moveTo>
                      <a:pt x="61214" y="0"/>
                    </a:moveTo>
                    <a:lnTo>
                      <a:pt x="0" y="0"/>
                    </a:lnTo>
                    <a:lnTo>
                      <a:pt x="0" y="15240"/>
                    </a:lnTo>
                    <a:lnTo>
                      <a:pt x="24511" y="15240"/>
                    </a:lnTo>
                    <a:lnTo>
                      <a:pt x="24511" y="30480"/>
                    </a:lnTo>
                    <a:lnTo>
                      <a:pt x="0" y="30480"/>
                    </a:lnTo>
                    <a:lnTo>
                      <a:pt x="0" y="45720"/>
                    </a:lnTo>
                    <a:lnTo>
                      <a:pt x="61214" y="45720"/>
                    </a:lnTo>
                    <a:lnTo>
                      <a:pt x="61214" y="30480"/>
                    </a:lnTo>
                    <a:lnTo>
                      <a:pt x="36703" y="30480"/>
                    </a:lnTo>
                    <a:lnTo>
                      <a:pt x="36703" y="15240"/>
                    </a:lnTo>
                    <a:lnTo>
                      <a:pt x="61214" y="15240"/>
                    </a:lnTo>
                    <a:lnTo>
                      <a:pt x="61214" y="0"/>
                    </a:lnTo>
                    <a:close/>
                  </a:path>
                </a:pathLst>
              </a:custGeom>
              <a:solidFill>
                <a:srgbClr val="76787B"/>
              </a:solidFill>
            </p:spPr>
          </p:sp>
          <p:sp>
            <p:nvSpPr>
              <p:cNvPr name="Freeform 27" id="27"/>
              <p:cNvSpPr/>
              <p:nvPr/>
            </p:nvSpPr>
            <p:spPr>
              <a:xfrm flipH="false" flipV="false" rot="0">
                <a:off x="514604" y="368681"/>
                <a:ext cx="61214" cy="56388"/>
              </a:xfrm>
              <a:custGeom>
                <a:avLst/>
                <a:gdLst/>
                <a:ahLst/>
                <a:cxnLst/>
                <a:rect r="r" b="b" t="t" l="l"/>
                <a:pathLst>
                  <a:path h="56388" w="61214">
                    <a:moveTo>
                      <a:pt x="61214" y="0"/>
                    </a:moveTo>
                    <a:lnTo>
                      <a:pt x="0" y="0"/>
                    </a:lnTo>
                    <a:lnTo>
                      <a:pt x="0" y="13716"/>
                    </a:lnTo>
                    <a:lnTo>
                      <a:pt x="27559" y="27432"/>
                    </a:lnTo>
                    <a:lnTo>
                      <a:pt x="0" y="41148"/>
                    </a:lnTo>
                    <a:lnTo>
                      <a:pt x="0" y="56388"/>
                    </a:lnTo>
                    <a:lnTo>
                      <a:pt x="61214" y="56388"/>
                    </a:lnTo>
                    <a:lnTo>
                      <a:pt x="61214" y="41148"/>
                    </a:lnTo>
                    <a:lnTo>
                      <a:pt x="32131" y="41148"/>
                    </a:lnTo>
                    <a:lnTo>
                      <a:pt x="47498" y="32004"/>
                    </a:lnTo>
                    <a:lnTo>
                      <a:pt x="47498" y="22860"/>
                    </a:lnTo>
                    <a:lnTo>
                      <a:pt x="32131" y="13716"/>
                    </a:lnTo>
                    <a:lnTo>
                      <a:pt x="61214" y="13716"/>
                    </a:lnTo>
                    <a:lnTo>
                      <a:pt x="61214" y="0"/>
                    </a:lnTo>
                    <a:close/>
                  </a:path>
                </a:pathLst>
              </a:custGeom>
              <a:solidFill>
                <a:srgbClr val="76787B"/>
              </a:solidFill>
            </p:spPr>
          </p:sp>
          <p:sp>
            <p:nvSpPr>
              <p:cNvPr name="Freeform 28" id="28"/>
              <p:cNvSpPr/>
              <p:nvPr/>
            </p:nvSpPr>
            <p:spPr>
              <a:xfrm flipH="false" flipV="false" rot="0">
                <a:off x="514604" y="304673"/>
                <a:ext cx="61214" cy="41275"/>
              </a:xfrm>
              <a:custGeom>
                <a:avLst/>
                <a:gdLst/>
                <a:ahLst/>
                <a:cxnLst/>
                <a:rect r="r" b="b" t="t" l="l"/>
                <a:pathLst>
                  <a:path h="41275" w="61214">
                    <a:moveTo>
                      <a:pt x="61214" y="0"/>
                    </a:moveTo>
                    <a:lnTo>
                      <a:pt x="47498" y="0"/>
                    </a:lnTo>
                    <a:lnTo>
                      <a:pt x="47498" y="25908"/>
                    </a:lnTo>
                    <a:lnTo>
                      <a:pt x="36703" y="25908"/>
                    </a:lnTo>
                    <a:lnTo>
                      <a:pt x="36703" y="4572"/>
                    </a:lnTo>
                    <a:lnTo>
                      <a:pt x="24511" y="4572"/>
                    </a:lnTo>
                    <a:lnTo>
                      <a:pt x="24511" y="25908"/>
                    </a:lnTo>
                    <a:lnTo>
                      <a:pt x="13843" y="25908"/>
                    </a:lnTo>
                    <a:lnTo>
                      <a:pt x="13843" y="0"/>
                    </a:lnTo>
                    <a:lnTo>
                      <a:pt x="0" y="0"/>
                    </a:lnTo>
                    <a:lnTo>
                      <a:pt x="0" y="41275"/>
                    </a:lnTo>
                    <a:lnTo>
                      <a:pt x="61214" y="41275"/>
                    </a:lnTo>
                    <a:lnTo>
                      <a:pt x="61214" y="0"/>
                    </a:lnTo>
                    <a:close/>
                  </a:path>
                </a:pathLst>
              </a:custGeom>
              <a:solidFill>
                <a:srgbClr val="76787B"/>
              </a:solidFill>
            </p:spPr>
          </p:sp>
          <p:sp>
            <p:nvSpPr>
              <p:cNvPr name="Freeform 29" id="29"/>
              <p:cNvSpPr/>
              <p:nvPr/>
            </p:nvSpPr>
            <p:spPr>
              <a:xfrm flipH="false" flipV="false" rot="0">
                <a:off x="514604" y="237490"/>
                <a:ext cx="61214" cy="47371"/>
              </a:xfrm>
              <a:custGeom>
                <a:avLst/>
                <a:gdLst/>
                <a:ahLst/>
                <a:cxnLst/>
                <a:rect r="r" b="b" t="t" l="l"/>
                <a:pathLst>
                  <a:path h="47371" w="61214">
                    <a:moveTo>
                      <a:pt x="61214" y="0"/>
                    </a:moveTo>
                    <a:lnTo>
                      <a:pt x="0" y="0"/>
                    </a:lnTo>
                    <a:lnTo>
                      <a:pt x="0" y="15240"/>
                    </a:lnTo>
                    <a:lnTo>
                      <a:pt x="30607" y="15240"/>
                    </a:lnTo>
                    <a:lnTo>
                      <a:pt x="0" y="33528"/>
                    </a:lnTo>
                    <a:lnTo>
                      <a:pt x="0" y="47371"/>
                    </a:lnTo>
                    <a:lnTo>
                      <a:pt x="61214" y="47371"/>
                    </a:lnTo>
                    <a:lnTo>
                      <a:pt x="61214" y="32004"/>
                    </a:lnTo>
                    <a:lnTo>
                      <a:pt x="30607" y="32004"/>
                    </a:lnTo>
                    <a:lnTo>
                      <a:pt x="61214" y="12192"/>
                    </a:lnTo>
                    <a:lnTo>
                      <a:pt x="61214" y="0"/>
                    </a:lnTo>
                    <a:close/>
                  </a:path>
                </a:pathLst>
              </a:custGeom>
              <a:solidFill>
                <a:srgbClr val="76787B"/>
              </a:solidFill>
            </p:spPr>
          </p:sp>
          <p:sp>
            <p:nvSpPr>
              <p:cNvPr name="Freeform 30" id="30"/>
              <p:cNvSpPr/>
              <p:nvPr/>
            </p:nvSpPr>
            <p:spPr>
              <a:xfrm flipH="false" flipV="false" rot="0">
                <a:off x="514604" y="174879"/>
                <a:ext cx="61214" cy="44323"/>
              </a:xfrm>
              <a:custGeom>
                <a:avLst/>
                <a:gdLst/>
                <a:ahLst/>
                <a:cxnLst/>
                <a:rect r="r" b="b" t="t" l="l"/>
                <a:pathLst>
                  <a:path h="44323" w="61214">
                    <a:moveTo>
                      <a:pt x="13843" y="0"/>
                    </a:moveTo>
                    <a:lnTo>
                      <a:pt x="0" y="0"/>
                    </a:lnTo>
                    <a:lnTo>
                      <a:pt x="0" y="44323"/>
                    </a:lnTo>
                    <a:lnTo>
                      <a:pt x="13843" y="44323"/>
                    </a:lnTo>
                    <a:lnTo>
                      <a:pt x="13843" y="29083"/>
                    </a:lnTo>
                    <a:lnTo>
                      <a:pt x="61214" y="29083"/>
                    </a:lnTo>
                    <a:lnTo>
                      <a:pt x="61214" y="13843"/>
                    </a:lnTo>
                    <a:lnTo>
                      <a:pt x="13843" y="13843"/>
                    </a:lnTo>
                    <a:lnTo>
                      <a:pt x="13843" y="0"/>
                    </a:lnTo>
                    <a:close/>
                  </a:path>
                </a:pathLst>
              </a:custGeom>
              <a:solidFill>
                <a:srgbClr val="76787B"/>
              </a:solidFill>
            </p:spPr>
          </p:sp>
        </p:grpSp>
        <p:grpSp>
          <p:nvGrpSpPr>
            <p:cNvPr name="Group 31" id="31"/>
            <p:cNvGrpSpPr>
              <a:grpSpLocks noChangeAspect="true"/>
            </p:cNvGrpSpPr>
            <p:nvPr/>
          </p:nvGrpSpPr>
          <p:grpSpPr>
            <a:xfrm rot="0">
              <a:off x="2013231" y="11255582"/>
              <a:ext cx="1574183" cy="1568825"/>
              <a:chOff x="0" y="0"/>
              <a:chExt cx="1035368" cy="1031850"/>
            </a:xfrm>
          </p:grpSpPr>
          <p:sp>
            <p:nvSpPr>
              <p:cNvPr name="Freeform 32" id="32"/>
              <p:cNvSpPr/>
              <p:nvPr/>
            </p:nvSpPr>
            <p:spPr>
              <a:xfrm flipH="false" flipV="false" rot="0">
                <a:off x="72644" y="72644"/>
                <a:ext cx="890016" cy="886587"/>
              </a:xfrm>
              <a:custGeom>
                <a:avLst/>
                <a:gdLst/>
                <a:ahLst/>
                <a:cxnLst/>
                <a:rect r="r" b="b" t="t" l="l"/>
                <a:pathLst>
                  <a:path h="886587" w="890016">
                    <a:moveTo>
                      <a:pt x="890016" y="442595"/>
                    </a:moveTo>
                    <a:cubicBezTo>
                      <a:pt x="890016" y="198501"/>
                      <a:pt x="691261" y="0"/>
                      <a:pt x="445008" y="0"/>
                    </a:cubicBezTo>
                    <a:cubicBezTo>
                      <a:pt x="198755" y="0"/>
                      <a:pt x="0" y="198501"/>
                      <a:pt x="0" y="442595"/>
                    </a:cubicBezTo>
                    <a:cubicBezTo>
                      <a:pt x="0" y="688213"/>
                      <a:pt x="198755" y="886587"/>
                      <a:pt x="445008" y="886587"/>
                    </a:cubicBezTo>
                    <a:cubicBezTo>
                      <a:pt x="691261" y="886587"/>
                      <a:pt x="890016" y="688213"/>
                      <a:pt x="890016" y="442595"/>
                    </a:cubicBezTo>
                    <a:close/>
                  </a:path>
                </a:pathLst>
              </a:custGeom>
              <a:solidFill>
                <a:srgbClr val="FFFFFF"/>
              </a:solidFill>
            </p:spPr>
          </p:sp>
          <p:sp>
            <p:nvSpPr>
              <p:cNvPr name="Freeform 33" id="33"/>
              <p:cNvSpPr/>
              <p:nvPr/>
            </p:nvSpPr>
            <p:spPr>
              <a:xfrm flipH="false" flipV="false" rot="0">
                <a:off x="63500" y="63500"/>
                <a:ext cx="908431" cy="904748"/>
              </a:xfrm>
              <a:custGeom>
                <a:avLst/>
                <a:gdLst/>
                <a:ahLst/>
                <a:cxnLst/>
                <a:rect r="r" b="b" t="t" l="l"/>
                <a:pathLst>
                  <a:path h="904748" w="908431">
                    <a:moveTo>
                      <a:pt x="890016" y="451739"/>
                    </a:moveTo>
                    <a:cubicBezTo>
                      <a:pt x="890016" y="212725"/>
                      <a:pt x="695325" y="18415"/>
                      <a:pt x="454152" y="18415"/>
                    </a:cubicBezTo>
                    <a:lnTo>
                      <a:pt x="454152" y="9144"/>
                    </a:lnTo>
                    <a:lnTo>
                      <a:pt x="454152" y="18288"/>
                    </a:lnTo>
                    <a:cubicBezTo>
                      <a:pt x="212979" y="18288"/>
                      <a:pt x="18288" y="212598"/>
                      <a:pt x="18288" y="451612"/>
                    </a:cubicBezTo>
                    <a:lnTo>
                      <a:pt x="9144" y="451612"/>
                    </a:lnTo>
                    <a:lnTo>
                      <a:pt x="18288" y="451612"/>
                    </a:lnTo>
                    <a:cubicBezTo>
                      <a:pt x="18288" y="692150"/>
                      <a:pt x="212979" y="886333"/>
                      <a:pt x="454152" y="886333"/>
                    </a:cubicBezTo>
                    <a:lnTo>
                      <a:pt x="454152" y="895477"/>
                    </a:lnTo>
                    <a:lnTo>
                      <a:pt x="454152" y="886333"/>
                    </a:lnTo>
                    <a:cubicBezTo>
                      <a:pt x="695325" y="886333"/>
                      <a:pt x="890016" y="692150"/>
                      <a:pt x="890016" y="451612"/>
                    </a:cubicBezTo>
                    <a:lnTo>
                      <a:pt x="899160" y="451612"/>
                    </a:lnTo>
                    <a:lnTo>
                      <a:pt x="890016" y="451612"/>
                    </a:lnTo>
                    <a:moveTo>
                      <a:pt x="908431" y="451612"/>
                    </a:moveTo>
                    <a:cubicBezTo>
                      <a:pt x="908431" y="702310"/>
                      <a:pt x="705485" y="904748"/>
                      <a:pt x="454279" y="904748"/>
                    </a:cubicBezTo>
                    <a:cubicBezTo>
                      <a:pt x="203073" y="904748"/>
                      <a:pt x="0" y="702437"/>
                      <a:pt x="0" y="451739"/>
                    </a:cubicBezTo>
                    <a:cubicBezTo>
                      <a:pt x="0" y="202438"/>
                      <a:pt x="202946" y="0"/>
                      <a:pt x="454152" y="0"/>
                    </a:cubicBezTo>
                    <a:cubicBezTo>
                      <a:pt x="705358" y="0"/>
                      <a:pt x="908431" y="202438"/>
                      <a:pt x="908431" y="451739"/>
                    </a:cubicBezTo>
                    <a:close/>
                  </a:path>
                </a:pathLst>
              </a:custGeom>
              <a:solidFill>
                <a:srgbClr val="48B3AC"/>
              </a:solidFill>
            </p:spPr>
          </p:sp>
          <p:sp>
            <p:nvSpPr>
              <p:cNvPr name="Freeform 34" id="34"/>
              <p:cNvSpPr/>
              <p:nvPr/>
            </p:nvSpPr>
            <p:spPr>
              <a:xfrm flipH="false" flipV="false" rot="0">
                <a:off x="462534" y="593090"/>
                <a:ext cx="62738" cy="45720"/>
              </a:xfrm>
              <a:custGeom>
                <a:avLst/>
                <a:gdLst/>
                <a:ahLst/>
                <a:cxnLst/>
                <a:rect r="r" b="b" t="t" l="l"/>
                <a:pathLst>
                  <a:path h="45720" w="62738">
                    <a:moveTo>
                      <a:pt x="42926" y="0"/>
                    </a:moveTo>
                    <a:cubicBezTo>
                      <a:pt x="36703" y="0"/>
                      <a:pt x="33655" y="0"/>
                      <a:pt x="29083" y="4572"/>
                    </a:cubicBezTo>
                    <a:cubicBezTo>
                      <a:pt x="27559" y="6096"/>
                      <a:pt x="26035" y="10668"/>
                      <a:pt x="24511" y="15240"/>
                    </a:cubicBezTo>
                    <a:lnTo>
                      <a:pt x="24511" y="22860"/>
                    </a:lnTo>
                    <a:cubicBezTo>
                      <a:pt x="22987" y="24384"/>
                      <a:pt x="22987" y="25908"/>
                      <a:pt x="21463" y="27432"/>
                    </a:cubicBezTo>
                    <a:cubicBezTo>
                      <a:pt x="21463" y="27432"/>
                      <a:pt x="19939" y="28956"/>
                      <a:pt x="19939" y="28956"/>
                    </a:cubicBezTo>
                    <a:cubicBezTo>
                      <a:pt x="16891" y="28956"/>
                      <a:pt x="13843" y="25908"/>
                      <a:pt x="13843" y="21336"/>
                    </a:cubicBezTo>
                    <a:cubicBezTo>
                      <a:pt x="13843" y="16764"/>
                      <a:pt x="13843" y="12192"/>
                      <a:pt x="16891" y="9144"/>
                    </a:cubicBezTo>
                    <a:lnTo>
                      <a:pt x="7620" y="0"/>
                    </a:lnTo>
                    <a:cubicBezTo>
                      <a:pt x="3048" y="6096"/>
                      <a:pt x="0" y="12192"/>
                      <a:pt x="0" y="21336"/>
                    </a:cubicBezTo>
                    <a:cubicBezTo>
                      <a:pt x="0" y="35052"/>
                      <a:pt x="9271" y="42672"/>
                      <a:pt x="19939" y="42672"/>
                    </a:cubicBezTo>
                    <a:cubicBezTo>
                      <a:pt x="24511" y="42672"/>
                      <a:pt x="29083" y="41148"/>
                      <a:pt x="32131" y="38100"/>
                    </a:cubicBezTo>
                    <a:cubicBezTo>
                      <a:pt x="35179" y="35052"/>
                      <a:pt x="36703" y="32004"/>
                      <a:pt x="36703" y="25908"/>
                    </a:cubicBezTo>
                    <a:lnTo>
                      <a:pt x="38354" y="19812"/>
                    </a:lnTo>
                    <a:cubicBezTo>
                      <a:pt x="38354" y="16764"/>
                      <a:pt x="39878" y="15240"/>
                      <a:pt x="39878" y="15240"/>
                    </a:cubicBezTo>
                    <a:cubicBezTo>
                      <a:pt x="41402" y="13716"/>
                      <a:pt x="41402" y="13716"/>
                      <a:pt x="42926" y="13716"/>
                    </a:cubicBezTo>
                    <a:cubicBezTo>
                      <a:pt x="47498" y="13716"/>
                      <a:pt x="49022" y="16764"/>
                      <a:pt x="49022" y="22860"/>
                    </a:cubicBezTo>
                    <a:cubicBezTo>
                      <a:pt x="49022" y="27432"/>
                      <a:pt x="47498" y="33528"/>
                      <a:pt x="44450" y="36576"/>
                    </a:cubicBezTo>
                    <a:lnTo>
                      <a:pt x="53594" y="45720"/>
                    </a:lnTo>
                    <a:cubicBezTo>
                      <a:pt x="59690" y="39624"/>
                      <a:pt x="62738" y="32004"/>
                      <a:pt x="62738" y="22860"/>
                    </a:cubicBezTo>
                    <a:cubicBezTo>
                      <a:pt x="62738" y="10668"/>
                      <a:pt x="55118" y="0"/>
                      <a:pt x="42926" y="0"/>
                    </a:cubicBezTo>
                    <a:close/>
                  </a:path>
                </a:pathLst>
              </a:custGeom>
              <a:solidFill>
                <a:srgbClr val="76787B"/>
              </a:solidFill>
            </p:spPr>
          </p:sp>
          <p:sp>
            <p:nvSpPr>
              <p:cNvPr name="Freeform 35" id="35"/>
              <p:cNvSpPr/>
              <p:nvPr/>
            </p:nvSpPr>
            <p:spPr>
              <a:xfrm flipH="false" flipV="false" rot="0">
                <a:off x="464058" y="522859"/>
                <a:ext cx="59690" cy="56388"/>
              </a:xfrm>
              <a:custGeom>
                <a:avLst/>
                <a:gdLst/>
                <a:ahLst/>
                <a:cxnLst/>
                <a:rect r="r" b="b" t="t" l="l"/>
                <a:pathLst>
                  <a:path h="56388" w="59690">
                    <a:moveTo>
                      <a:pt x="59690" y="0"/>
                    </a:moveTo>
                    <a:lnTo>
                      <a:pt x="0" y="22860"/>
                    </a:lnTo>
                    <a:lnTo>
                      <a:pt x="0" y="33528"/>
                    </a:lnTo>
                    <a:lnTo>
                      <a:pt x="59690" y="56388"/>
                    </a:lnTo>
                    <a:lnTo>
                      <a:pt x="59690" y="39624"/>
                    </a:lnTo>
                    <a:lnTo>
                      <a:pt x="50546" y="38100"/>
                    </a:lnTo>
                    <a:lnTo>
                      <a:pt x="50546" y="18288"/>
                    </a:lnTo>
                    <a:lnTo>
                      <a:pt x="59690" y="16764"/>
                    </a:lnTo>
                    <a:lnTo>
                      <a:pt x="59690" y="0"/>
                    </a:lnTo>
                    <a:close/>
                    <a:moveTo>
                      <a:pt x="38354" y="22860"/>
                    </a:moveTo>
                    <a:lnTo>
                      <a:pt x="38354" y="33528"/>
                    </a:lnTo>
                    <a:lnTo>
                      <a:pt x="22987" y="27432"/>
                    </a:lnTo>
                    <a:lnTo>
                      <a:pt x="38354" y="22860"/>
                    </a:lnTo>
                    <a:close/>
                  </a:path>
                </a:pathLst>
              </a:custGeom>
              <a:solidFill>
                <a:srgbClr val="76787B"/>
              </a:solidFill>
            </p:spPr>
          </p:sp>
          <p:sp>
            <p:nvSpPr>
              <p:cNvPr name="Freeform 36" id="36"/>
              <p:cNvSpPr/>
              <p:nvPr/>
            </p:nvSpPr>
            <p:spPr>
              <a:xfrm flipH="false" flipV="false" rot="0">
                <a:off x="464058" y="460248"/>
                <a:ext cx="59817" cy="47371"/>
              </a:xfrm>
              <a:custGeom>
                <a:avLst/>
                <a:gdLst/>
                <a:ahLst/>
                <a:cxnLst/>
                <a:rect r="r" b="b" t="t" l="l"/>
                <a:pathLst>
                  <a:path h="47371" w="59817">
                    <a:moveTo>
                      <a:pt x="59690" y="0"/>
                    </a:moveTo>
                    <a:lnTo>
                      <a:pt x="0" y="0"/>
                    </a:lnTo>
                    <a:lnTo>
                      <a:pt x="0" y="15240"/>
                    </a:lnTo>
                    <a:lnTo>
                      <a:pt x="30607" y="15240"/>
                    </a:lnTo>
                    <a:lnTo>
                      <a:pt x="0" y="33528"/>
                    </a:lnTo>
                    <a:lnTo>
                      <a:pt x="0" y="47371"/>
                    </a:lnTo>
                    <a:lnTo>
                      <a:pt x="59690" y="47371"/>
                    </a:lnTo>
                    <a:lnTo>
                      <a:pt x="59690" y="32004"/>
                    </a:lnTo>
                    <a:lnTo>
                      <a:pt x="29210" y="32004"/>
                    </a:lnTo>
                    <a:lnTo>
                      <a:pt x="59817" y="12192"/>
                    </a:lnTo>
                    <a:lnTo>
                      <a:pt x="59817" y="0"/>
                    </a:lnTo>
                    <a:close/>
                  </a:path>
                </a:pathLst>
              </a:custGeom>
              <a:solidFill>
                <a:srgbClr val="76787B"/>
              </a:solidFill>
            </p:spPr>
          </p:sp>
          <p:sp>
            <p:nvSpPr>
              <p:cNvPr name="Freeform 37" id="37"/>
              <p:cNvSpPr/>
              <p:nvPr/>
            </p:nvSpPr>
            <p:spPr>
              <a:xfrm flipH="false" flipV="false" rot="0">
                <a:off x="464185" y="393065"/>
                <a:ext cx="59690" cy="44323"/>
              </a:xfrm>
              <a:custGeom>
                <a:avLst/>
                <a:gdLst/>
                <a:ahLst/>
                <a:cxnLst/>
                <a:rect r="r" b="b" t="t" l="l"/>
                <a:pathLst>
                  <a:path h="44323" w="59690">
                    <a:moveTo>
                      <a:pt x="29083" y="0"/>
                    </a:moveTo>
                    <a:cubicBezTo>
                      <a:pt x="19939" y="0"/>
                      <a:pt x="15367" y="0"/>
                      <a:pt x="9271" y="3048"/>
                    </a:cubicBezTo>
                    <a:cubicBezTo>
                      <a:pt x="3048" y="7620"/>
                      <a:pt x="0" y="13716"/>
                      <a:pt x="0" y="22860"/>
                    </a:cubicBezTo>
                    <a:lnTo>
                      <a:pt x="0" y="44323"/>
                    </a:lnTo>
                    <a:lnTo>
                      <a:pt x="59690" y="44323"/>
                    </a:lnTo>
                    <a:lnTo>
                      <a:pt x="59690" y="22860"/>
                    </a:lnTo>
                    <a:cubicBezTo>
                      <a:pt x="59690" y="13716"/>
                      <a:pt x="56642" y="7620"/>
                      <a:pt x="50546" y="3048"/>
                    </a:cubicBezTo>
                    <a:cubicBezTo>
                      <a:pt x="44450" y="0"/>
                      <a:pt x="39878" y="0"/>
                      <a:pt x="29083" y="0"/>
                    </a:cubicBezTo>
                    <a:close/>
                    <a:moveTo>
                      <a:pt x="29083" y="15240"/>
                    </a:moveTo>
                    <a:cubicBezTo>
                      <a:pt x="39878" y="15240"/>
                      <a:pt x="41402" y="15240"/>
                      <a:pt x="42926" y="16764"/>
                    </a:cubicBezTo>
                    <a:cubicBezTo>
                      <a:pt x="45974" y="18288"/>
                      <a:pt x="47498" y="19812"/>
                      <a:pt x="47498" y="22860"/>
                    </a:cubicBezTo>
                    <a:lnTo>
                      <a:pt x="47498" y="30607"/>
                    </a:lnTo>
                    <a:lnTo>
                      <a:pt x="12319" y="30607"/>
                    </a:lnTo>
                    <a:lnTo>
                      <a:pt x="12319" y="22860"/>
                    </a:lnTo>
                    <a:cubicBezTo>
                      <a:pt x="12319" y="19812"/>
                      <a:pt x="13843" y="18288"/>
                      <a:pt x="16891" y="16764"/>
                    </a:cubicBezTo>
                    <a:cubicBezTo>
                      <a:pt x="18415" y="15240"/>
                      <a:pt x="19939" y="15240"/>
                      <a:pt x="29083" y="15240"/>
                    </a:cubicBezTo>
                    <a:close/>
                  </a:path>
                </a:pathLst>
              </a:custGeom>
              <a:solidFill>
                <a:srgbClr val="76787B"/>
              </a:solidFill>
            </p:spPr>
          </p:sp>
          <p:sp>
            <p:nvSpPr>
              <p:cNvPr name="Freeform 38" id="38"/>
              <p:cNvSpPr/>
              <p:nvPr/>
            </p:nvSpPr>
            <p:spPr>
              <a:xfrm flipH="false" flipV="false" rot="0">
                <a:off x="549783" y="591566"/>
                <a:ext cx="61214" cy="44196"/>
              </a:xfrm>
              <a:custGeom>
                <a:avLst/>
                <a:gdLst/>
                <a:ahLst/>
                <a:cxnLst/>
                <a:rect r="r" b="b" t="t" l="l"/>
                <a:pathLst>
                  <a:path h="44196" w="61214">
                    <a:moveTo>
                      <a:pt x="42926" y="0"/>
                    </a:moveTo>
                    <a:cubicBezTo>
                      <a:pt x="33655" y="0"/>
                      <a:pt x="30607" y="4572"/>
                      <a:pt x="29083" y="7620"/>
                    </a:cubicBezTo>
                    <a:cubicBezTo>
                      <a:pt x="29083" y="6096"/>
                      <a:pt x="24511" y="0"/>
                      <a:pt x="18415" y="0"/>
                    </a:cubicBezTo>
                    <a:cubicBezTo>
                      <a:pt x="7747" y="0"/>
                      <a:pt x="0" y="7620"/>
                      <a:pt x="0" y="19812"/>
                    </a:cubicBezTo>
                    <a:lnTo>
                      <a:pt x="0" y="44196"/>
                    </a:lnTo>
                    <a:lnTo>
                      <a:pt x="61214" y="44196"/>
                    </a:lnTo>
                    <a:lnTo>
                      <a:pt x="61214" y="18288"/>
                    </a:lnTo>
                    <a:cubicBezTo>
                      <a:pt x="61214" y="7620"/>
                      <a:pt x="55118" y="0"/>
                      <a:pt x="42926" y="0"/>
                    </a:cubicBezTo>
                    <a:close/>
                    <a:moveTo>
                      <a:pt x="41402" y="15240"/>
                    </a:moveTo>
                    <a:cubicBezTo>
                      <a:pt x="44450" y="15240"/>
                      <a:pt x="47498" y="16764"/>
                      <a:pt x="47498" y="19812"/>
                    </a:cubicBezTo>
                    <a:lnTo>
                      <a:pt x="47498" y="30480"/>
                    </a:lnTo>
                    <a:lnTo>
                      <a:pt x="36830" y="30480"/>
                    </a:lnTo>
                    <a:lnTo>
                      <a:pt x="36830" y="19812"/>
                    </a:lnTo>
                    <a:cubicBezTo>
                      <a:pt x="36830" y="16764"/>
                      <a:pt x="39878" y="15240"/>
                      <a:pt x="41402" y="15240"/>
                    </a:cubicBezTo>
                    <a:close/>
                    <a:moveTo>
                      <a:pt x="18415" y="15240"/>
                    </a:moveTo>
                    <a:cubicBezTo>
                      <a:pt x="21463" y="15240"/>
                      <a:pt x="22987" y="16764"/>
                      <a:pt x="22987" y="21336"/>
                    </a:cubicBezTo>
                    <a:lnTo>
                      <a:pt x="22987" y="30480"/>
                    </a:lnTo>
                    <a:lnTo>
                      <a:pt x="13843" y="30480"/>
                    </a:lnTo>
                    <a:lnTo>
                      <a:pt x="13843" y="21336"/>
                    </a:lnTo>
                    <a:cubicBezTo>
                      <a:pt x="13843" y="16764"/>
                      <a:pt x="16891" y="15240"/>
                      <a:pt x="18415" y="15240"/>
                    </a:cubicBezTo>
                    <a:close/>
                  </a:path>
                </a:pathLst>
              </a:custGeom>
              <a:solidFill>
                <a:srgbClr val="76787B"/>
              </a:solidFill>
            </p:spPr>
          </p:sp>
          <p:sp>
            <p:nvSpPr>
              <p:cNvPr name="Freeform 39" id="39"/>
              <p:cNvSpPr/>
              <p:nvPr/>
            </p:nvSpPr>
            <p:spPr>
              <a:xfrm flipH="false" flipV="false" rot="0">
                <a:off x="549783" y="521335"/>
                <a:ext cx="61214" cy="56388"/>
              </a:xfrm>
              <a:custGeom>
                <a:avLst/>
                <a:gdLst/>
                <a:ahLst/>
                <a:cxnLst/>
                <a:rect r="r" b="b" t="t" l="l"/>
                <a:pathLst>
                  <a:path h="56388" w="61214">
                    <a:moveTo>
                      <a:pt x="61214" y="0"/>
                    </a:moveTo>
                    <a:lnTo>
                      <a:pt x="0" y="22860"/>
                    </a:lnTo>
                    <a:lnTo>
                      <a:pt x="0" y="33528"/>
                    </a:lnTo>
                    <a:lnTo>
                      <a:pt x="61214" y="56388"/>
                    </a:lnTo>
                    <a:lnTo>
                      <a:pt x="61214" y="39624"/>
                    </a:lnTo>
                    <a:lnTo>
                      <a:pt x="52070" y="36576"/>
                    </a:lnTo>
                    <a:lnTo>
                      <a:pt x="52070" y="18288"/>
                    </a:lnTo>
                    <a:lnTo>
                      <a:pt x="61214" y="15240"/>
                    </a:lnTo>
                    <a:lnTo>
                      <a:pt x="61214" y="0"/>
                    </a:lnTo>
                    <a:close/>
                    <a:moveTo>
                      <a:pt x="39878" y="22860"/>
                    </a:moveTo>
                    <a:lnTo>
                      <a:pt x="39878" y="33528"/>
                    </a:lnTo>
                    <a:lnTo>
                      <a:pt x="22987" y="27432"/>
                    </a:lnTo>
                    <a:lnTo>
                      <a:pt x="39878" y="22860"/>
                    </a:lnTo>
                    <a:close/>
                  </a:path>
                </a:pathLst>
              </a:custGeom>
              <a:solidFill>
                <a:srgbClr val="76787B"/>
              </a:solidFill>
            </p:spPr>
          </p:sp>
          <p:sp>
            <p:nvSpPr>
              <p:cNvPr name="Freeform 40" id="40"/>
              <p:cNvSpPr/>
              <p:nvPr/>
            </p:nvSpPr>
            <p:spPr>
              <a:xfrm flipH="false" flipV="false" rot="0">
                <a:off x="549783" y="458724"/>
                <a:ext cx="61214" cy="47371"/>
              </a:xfrm>
              <a:custGeom>
                <a:avLst/>
                <a:gdLst/>
                <a:ahLst/>
                <a:cxnLst/>
                <a:rect r="r" b="b" t="t" l="l"/>
                <a:pathLst>
                  <a:path h="47371" w="61214">
                    <a:moveTo>
                      <a:pt x="61214" y="0"/>
                    </a:moveTo>
                    <a:lnTo>
                      <a:pt x="0" y="0"/>
                    </a:lnTo>
                    <a:lnTo>
                      <a:pt x="0" y="15240"/>
                    </a:lnTo>
                    <a:lnTo>
                      <a:pt x="30607" y="15240"/>
                    </a:lnTo>
                    <a:lnTo>
                      <a:pt x="0" y="33528"/>
                    </a:lnTo>
                    <a:lnTo>
                      <a:pt x="0" y="47371"/>
                    </a:lnTo>
                    <a:lnTo>
                      <a:pt x="61214" y="47371"/>
                    </a:lnTo>
                    <a:lnTo>
                      <a:pt x="61214" y="32004"/>
                    </a:lnTo>
                    <a:lnTo>
                      <a:pt x="30607" y="32004"/>
                    </a:lnTo>
                    <a:lnTo>
                      <a:pt x="61214" y="12192"/>
                    </a:lnTo>
                    <a:lnTo>
                      <a:pt x="61214" y="0"/>
                    </a:lnTo>
                    <a:close/>
                  </a:path>
                </a:pathLst>
              </a:custGeom>
              <a:solidFill>
                <a:srgbClr val="76787B"/>
              </a:solidFill>
            </p:spPr>
          </p:sp>
          <p:sp>
            <p:nvSpPr>
              <p:cNvPr name="Freeform 41" id="41"/>
              <p:cNvSpPr/>
              <p:nvPr/>
            </p:nvSpPr>
            <p:spPr>
              <a:xfrm flipH="false" flipV="false" rot="0">
                <a:off x="549783" y="385445"/>
                <a:ext cx="61214" cy="50419"/>
              </a:xfrm>
              <a:custGeom>
                <a:avLst/>
                <a:gdLst/>
                <a:ahLst/>
                <a:cxnLst/>
                <a:rect r="r" b="b" t="t" l="l"/>
                <a:pathLst>
                  <a:path h="50419" w="61214">
                    <a:moveTo>
                      <a:pt x="61214" y="0"/>
                    </a:moveTo>
                    <a:lnTo>
                      <a:pt x="24511" y="21336"/>
                    </a:lnTo>
                    <a:lnTo>
                      <a:pt x="0" y="0"/>
                    </a:lnTo>
                    <a:lnTo>
                      <a:pt x="0" y="18288"/>
                    </a:lnTo>
                    <a:lnTo>
                      <a:pt x="21463" y="36703"/>
                    </a:lnTo>
                    <a:lnTo>
                      <a:pt x="0" y="36703"/>
                    </a:lnTo>
                    <a:lnTo>
                      <a:pt x="0" y="50419"/>
                    </a:lnTo>
                    <a:lnTo>
                      <a:pt x="61214" y="50419"/>
                    </a:lnTo>
                    <a:lnTo>
                      <a:pt x="61214" y="36703"/>
                    </a:lnTo>
                    <a:lnTo>
                      <a:pt x="41402" y="36703"/>
                    </a:lnTo>
                    <a:lnTo>
                      <a:pt x="35306" y="30480"/>
                    </a:lnTo>
                    <a:lnTo>
                      <a:pt x="61214" y="16764"/>
                    </a:lnTo>
                    <a:lnTo>
                      <a:pt x="61214" y="0"/>
                    </a:lnTo>
                    <a:close/>
                  </a:path>
                </a:pathLst>
              </a:custGeom>
              <a:solidFill>
                <a:srgbClr val="76787B"/>
              </a:solidFill>
            </p:spPr>
          </p:sp>
        </p:grpSp>
        <p:sp>
          <p:nvSpPr>
            <p:cNvPr name="Freeform 42" id="42"/>
            <p:cNvSpPr/>
            <p:nvPr/>
          </p:nvSpPr>
          <p:spPr>
            <a:xfrm flipH="false" flipV="false" rot="0">
              <a:off x="2013231" y="13510414"/>
              <a:ext cx="1574183" cy="1571142"/>
            </a:xfrm>
            <a:custGeom>
              <a:avLst/>
              <a:gdLst/>
              <a:ahLst/>
              <a:cxnLst/>
              <a:rect r="r" b="b" t="t" l="l"/>
              <a:pathLst>
                <a:path h="1571142" w="1574183">
                  <a:moveTo>
                    <a:pt x="0" y="0"/>
                  </a:moveTo>
                  <a:lnTo>
                    <a:pt x="1574183" y="0"/>
                  </a:lnTo>
                  <a:lnTo>
                    <a:pt x="1574183" y="1571142"/>
                  </a:lnTo>
                  <a:lnTo>
                    <a:pt x="0" y="157114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3" id="43"/>
            <p:cNvSpPr/>
            <p:nvPr/>
          </p:nvSpPr>
          <p:spPr>
            <a:xfrm flipH="false" flipV="false" rot="0">
              <a:off x="3631482" y="11239406"/>
              <a:ext cx="762661" cy="1594356"/>
            </a:xfrm>
            <a:custGeom>
              <a:avLst/>
              <a:gdLst/>
              <a:ahLst/>
              <a:cxnLst/>
              <a:rect r="r" b="b" t="t" l="l"/>
              <a:pathLst>
                <a:path h="1594356" w="762661">
                  <a:moveTo>
                    <a:pt x="0" y="0"/>
                  </a:moveTo>
                  <a:lnTo>
                    <a:pt x="762661" y="0"/>
                  </a:lnTo>
                  <a:lnTo>
                    <a:pt x="762661" y="1594356"/>
                  </a:lnTo>
                  <a:lnTo>
                    <a:pt x="0" y="1594356"/>
                  </a:lnTo>
                  <a:lnTo>
                    <a:pt x="0" y="0"/>
                  </a:lnTo>
                  <a:close/>
                </a:path>
              </a:pathLst>
            </a:custGeom>
            <a:blipFill>
              <a:blip r:embed="rId12"/>
              <a:stretch>
                <a:fillRect l="0" t="0" r="0" b="0"/>
              </a:stretch>
            </a:blipFill>
            <a:ln cap="sq">
              <a:noFill/>
              <a:prstDash val="solid"/>
              <a:miter/>
            </a:ln>
          </p:spPr>
        </p:sp>
        <p:sp>
          <p:nvSpPr>
            <p:cNvPr name="Freeform 44" id="44"/>
            <p:cNvSpPr/>
            <p:nvPr/>
          </p:nvSpPr>
          <p:spPr>
            <a:xfrm flipH="false" flipV="false" rot="0">
              <a:off x="3631482" y="8696963"/>
              <a:ext cx="909073" cy="2171750"/>
            </a:xfrm>
            <a:custGeom>
              <a:avLst/>
              <a:gdLst/>
              <a:ahLst/>
              <a:cxnLst/>
              <a:rect r="r" b="b" t="t" l="l"/>
              <a:pathLst>
                <a:path h="2171750" w="909073">
                  <a:moveTo>
                    <a:pt x="0" y="0"/>
                  </a:moveTo>
                  <a:lnTo>
                    <a:pt x="909073" y="0"/>
                  </a:lnTo>
                  <a:lnTo>
                    <a:pt x="909073" y="2171749"/>
                  </a:lnTo>
                  <a:lnTo>
                    <a:pt x="0" y="2171749"/>
                  </a:lnTo>
                  <a:lnTo>
                    <a:pt x="0" y="0"/>
                  </a:lnTo>
                  <a:close/>
                </a:path>
              </a:pathLst>
            </a:custGeom>
            <a:blipFill>
              <a:blip r:embed="rId13"/>
              <a:stretch>
                <a:fillRect l="0" t="0" r="0" b="0"/>
              </a:stretch>
            </a:blipFill>
            <a:ln cap="sq">
              <a:noFill/>
              <a:prstDash val="solid"/>
              <a:miter/>
            </a:ln>
          </p:spPr>
        </p:sp>
        <p:sp>
          <p:nvSpPr>
            <p:cNvPr name="Freeform 45" id="45"/>
            <p:cNvSpPr/>
            <p:nvPr/>
          </p:nvSpPr>
          <p:spPr>
            <a:xfrm flipH="false" flipV="false" rot="0">
              <a:off x="3631482" y="13424725"/>
              <a:ext cx="906755" cy="1738017"/>
            </a:xfrm>
            <a:custGeom>
              <a:avLst/>
              <a:gdLst/>
              <a:ahLst/>
              <a:cxnLst/>
              <a:rect r="r" b="b" t="t" l="l"/>
              <a:pathLst>
                <a:path h="1738017" w="906755">
                  <a:moveTo>
                    <a:pt x="0" y="0"/>
                  </a:moveTo>
                  <a:lnTo>
                    <a:pt x="906756" y="0"/>
                  </a:lnTo>
                  <a:lnTo>
                    <a:pt x="906756" y="1738017"/>
                  </a:lnTo>
                  <a:lnTo>
                    <a:pt x="0" y="1738017"/>
                  </a:lnTo>
                  <a:lnTo>
                    <a:pt x="0" y="0"/>
                  </a:lnTo>
                  <a:close/>
                </a:path>
              </a:pathLst>
            </a:custGeom>
            <a:blipFill>
              <a:blip r:embed="rId14"/>
              <a:stretch>
                <a:fillRect l="0" t="0" r="0" b="0"/>
              </a:stretch>
            </a:blipFill>
            <a:ln cap="sq">
              <a:noFill/>
              <a:prstDash val="solid"/>
              <a:miter/>
            </a:ln>
          </p:spPr>
        </p:sp>
        <p:sp>
          <p:nvSpPr>
            <p:cNvPr name="Freeform 46" id="46"/>
            <p:cNvSpPr/>
            <p:nvPr/>
          </p:nvSpPr>
          <p:spPr>
            <a:xfrm flipH="false" flipV="false" rot="0">
              <a:off x="1516936" y="96551"/>
              <a:ext cx="3987737" cy="5913251"/>
            </a:xfrm>
            <a:custGeom>
              <a:avLst/>
              <a:gdLst/>
              <a:ahLst/>
              <a:cxnLst/>
              <a:rect r="r" b="b" t="t" l="l"/>
              <a:pathLst>
                <a:path h="5913251" w="3987737">
                  <a:moveTo>
                    <a:pt x="0" y="0"/>
                  </a:moveTo>
                  <a:lnTo>
                    <a:pt x="3987737" y="0"/>
                  </a:lnTo>
                  <a:lnTo>
                    <a:pt x="3987737" y="5913251"/>
                  </a:lnTo>
                  <a:lnTo>
                    <a:pt x="0" y="5913251"/>
                  </a:lnTo>
                  <a:lnTo>
                    <a:pt x="0" y="0"/>
                  </a:lnTo>
                  <a:close/>
                </a:path>
              </a:pathLst>
            </a:custGeom>
            <a:blipFill>
              <a:blip r:embed="rId15"/>
              <a:stretch>
                <a:fillRect l="0" t="0" r="0" b="0"/>
              </a:stretch>
            </a:blipFill>
          </p:spPr>
        </p:sp>
        <p:sp>
          <p:nvSpPr>
            <p:cNvPr name="Freeform 47" id="47"/>
            <p:cNvSpPr/>
            <p:nvPr/>
          </p:nvSpPr>
          <p:spPr>
            <a:xfrm flipH="false" flipV="false" rot="0">
              <a:off x="541623" y="0"/>
              <a:ext cx="5059586" cy="6799877"/>
            </a:xfrm>
            <a:custGeom>
              <a:avLst/>
              <a:gdLst/>
              <a:ahLst/>
              <a:cxnLst/>
              <a:rect r="r" b="b" t="t" l="l"/>
              <a:pathLst>
                <a:path h="6799877" w="5059586">
                  <a:moveTo>
                    <a:pt x="0" y="0"/>
                  </a:moveTo>
                  <a:lnTo>
                    <a:pt x="5059586" y="0"/>
                  </a:lnTo>
                  <a:lnTo>
                    <a:pt x="5059586" y="6799877"/>
                  </a:lnTo>
                  <a:lnTo>
                    <a:pt x="0" y="679987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48" id="48"/>
            <p:cNvSpPr/>
            <p:nvPr/>
          </p:nvSpPr>
          <p:spPr>
            <a:xfrm flipH="false" flipV="false" rot="0">
              <a:off x="5210401" y="4197826"/>
              <a:ext cx="294272" cy="13903"/>
            </a:xfrm>
            <a:custGeom>
              <a:avLst/>
              <a:gdLst/>
              <a:ahLst/>
              <a:cxnLst/>
              <a:rect r="r" b="b" t="t" l="l"/>
              <a:pathLst>
                <a:path h="13903" w="294272">
                  <a:moveTo>
                    <a:pt x="0" y="0"/>
                  </a:moveTo>
                  <a:lnTo>
                    <a:pt x="294272" y="0"/>
                  </a:lnTo>
                  <a:lnTo>
                    <a:pt x="294272" y="13903"/>
                  </a:lnTo>
                  <a:lnTo>
                    <a:pt x="0" y="13903"/>
                  </a:lnTo>
                  <a:lnTo>
                    <a:pt x="0" y="0"/>
                  </a:lnTo>
                  <a:close/>
                </a:path>
              </a:pathLst>
            </a:custGeom>
            <a:blipFill>
              <a:blip r:embed="rId18"/>
              <a:stretch>
                <a:fillRect l="0" t="-4" r="0" b="4"/>
              </a:stretch>
            </a:blipFill>
          </p:spPr>
        </p:sp>
        <p:grpSp>
          <p:nvGrpSpPr>
            <p:cNvPr name="Group 49" id="49"/>
            <p:cNvGrpSpPr>
              <a:grpSpLocks noChangeAspect="true"/>
            </p:cNvGrpSpPr>
            <p:nvPr/>
          </p:nvGrpSpPr>
          <p:grpSpPr>
            <a:xfrm rot="0">
              <a:off x="2987472" y="3282468"/>
              <a:ext cx="335864" cy="378745"/>
              <a:chOff x="0" y="0"/>
              <a:chExt cx="220904" cy="249110"/>
            </a:xfrm>
          </p:grpSpPr>
          <p:sp>
            <p:nvSpPr>
              <p:cNvPr name="Freeform 50" id="50"/>
              <p:cNvSpPr/>
              <p:nvPr/>
            </p:nvSpPr>
            <p:spPr>
              <a:xfrm flipH="false" flipV="false" rot="0">
                <a:off x="69596" y="63500"/>
                <a:ext cx="91694" cy="94615"/>
              </a:xfrm>
              <a:custGeom>
                <a:avLst/>
                <a:gdLst/>
                <a:ahLst/>
                <a:cxnLst/>
                <a:rect r="r" b="b" t="t" l="l"/>
                <a:pathLst>
                  <a:path h="94615" w="91694">
                    <a:moveTo>
                      <a:pt x="74930" y="59563"/>
                    </a:moveTo>
                    <a:cubicBezTo>
                      <a:pt x="88646" y="36703"/>
                      <a:pt x="91694" y="15240"/>
                      <a:pt x="82550" y="1524"/>
                    </a:cubicBezTo>
                    <a:lnTo>
                      <a:pt x="81026" y="0"/>
                    </a:lnTo>
                    <a:lnTo>
                      <a:pt x="81026" y="1524"/>
                    </a:lnTo>
                    <a:cubicBezTo>
                      <a:pt x="55118" y="15240"/>
                      <a:pt x="32131" y="36703"/>
                      <a:pt x="19939" y="59563"/>
                    </a:cubicBezTo>
                    <a:lnTo>
                      <a:pt x="0" y="94615"/>
                    </a:lnTo>
                    <a:lnTo>
                      <a:pt x="55118" y="94615"/>
                    </a:lnTo>
                    <a:lnTo>
                      <a:pt x="75057" y="59563"/>
                    </a:lnTo>
                    <a:close/>
                  </a:path>
                </a:pathLst>
              </a:custGeom>
              <a:solidFill>
                <a:srgbClr val="75BFBA"/>
              </a:solidFill>
            </p:spPr>
          </p:sp>
          <p:sp>
            <p:nvSpPr>
              <p:cNvPr name="Freeform 51" id="51"/>
              <p:cNvSpPr/>
              <p:nvPr/>
            </p:nvSpPr>
            <p:spPr>
              <a:xfrm flipH="false" flipV="false" rot="0">
                <a:off x="63500" y="158115"/>
                <a:ext cx="33655" cy="27559"/>
              </a:xfrm>
              <a:custGeom>
                <a:avLst/>
                <a:gdLst/>
                <a:ahLst/>
                <a:cxnLst/>
                <a:rect r="r" b="b" t="t" l="l"/>
                <a:pathLst>
                  <a:path h="27559" w="33655">
                    <a:moveTo>
                      <a:pt x="33655" y="0"/>
                    </a:moveTo>
                    <a:lnTo>
                      <a:pt x="33655" y="27559"/>
                    </a:lnTo>
                    <a:lnTo>
                      <a:pt x="0" y="27559"/>
                    </a:lnTo>
                    <a:lnTo>
                      <a:pt x="33655" y="0"/>
                    </a:lnTo>
                    <a:close/>
                  </a:path>
                </a:pathLst>
              </a:custGeom>
              <a:solidFill>
                <a:srgbClr val="75BFBA"/>
              </a:solidFill>
            </p:spPr>
          </p:sp>
        </p:grpSp>
        <p:grpSp>
          <p:nvGrpSpPr>
            <p:cNvPr name="Group 52" id="52"/>
            <p:cNvGrpSpPr>
              <a:grpSpLocks noChangeAspect="true"/>
            </p:cNvGrpSpPr>
            <p:nvPr/>
          </p:nvGrpSpPr>
          <p:grpSpPr>
            <a:xfrm rot="0">
              <a:off x="3093291" y="4172483"/>
              <a:ext cx="497598" cy="64879"/>
              <a:chOff x="0" y="0"/>
              <a:chExt cx="327279" cy="42672"/>
            </a:xfrm>
          </p:grpSpPr>
          <p:sp>
            <p:nvSpPr>
              <p:cNvPr name="Freeform 53" id="53"/>
              <p:cNvSpPr/>
              <p:nvPr/>
            </p:nvSpPr>
            <p:spPr>
              <a:xfrm flipH="false" flipV="false" rot="0">
                <a:off x="0" y="0"/>
                <a:ext cx="327279" cy="42672"/>
              </a:xfrm>
              <a:custGeom>
                <a:avLst/>
                <a:gdLst/>
                <a:ahLst/>
                <a:cxnLst/>
                <a:rect r="r" b="b" t="t" l="l"/>
                <a:pathLst>
                  <a:path h="42672" w="327279">
                    <a:moveTo>
                      <a:pt x="327279" y="16764"/>
                    </a:moveTo>
                    <a:lnTo>
                      <a:pt x="327279" y="24384"/>
                    </a:lnTo>
                    <a:cubicBezTo>
                      <a:pt x="327279" y="33528"/>
                      <a:pt x="319532" y="42672"/>
                      <a:pt x="310388" y="42672"/>
                    </a:cubicBezTo>
                    <a:lnTo>
                      <a:pt x="0" y="42672"/>
                    </a:lnTo>
                    <a:lnTo>
                      <a:pt x="0" y="0"/>
                    </a:lnTo>
                    <a:lnTo>
                      <a:pt x="310388" y="0"/>
                    </a:lnTo>
                    <a:cubicBezTo>
                      <a:pt x="319532" y="0"/>
                      <a:pt x="327279" y="7620"/>
                      <a:pt x="327279" y="16764"/>
                    </a:cubicBezTo>
                    <a:close/>
                  </a:path>
                </a:pathLst>
              </a:custGeom>
              <a:solidFill>
                <a:srgbClr val="184372"/>
              </a:solidFill>
            </p:spPr>
          </p:sp>
        </p:grpSp>
        <p:grpSp>
          <p:nvGrpSpPr>
            <p:cNvPr name="Group 54" id="54"/>
            <p:cNvGrpSpPr>
              <a:grpSpLocks noChangeAspect="true"/>
            </p:cNvGrpSpPr>
            <p:nvPr/>
          </p:nvGrpSpPr>
          <p:grpSpPr>
            <a:xfrm rot="0">
              <a:off x="3428113" y="5369412"/>
              <a:ext cx="848640" cy="65024"/>
              <a:chOff x="0" y="0"/>
              <a:chExt cx="558165" cy="42761"/>
            </a:xfrm>
          </p:grpSpPr>
          <p:sp>
            <p:nvSpPr>
              <p:cNvPr name="Freeform 55" id="55"/>
              <p:cNvSpPr/>
              <p:nvPr/>
            </p:nvSpPr>
            <p:spPr>
              <a:xfrm flipH="false" flipV="false" rot="0">
                <a:off x="0" y="0"/>
                <a:ext cx="558165" cy="42799"/>
              </a:xfrm>
              <a:custGeom>
                <a:avLst/>
                <a:gdLst/>
                <a:ahLst/>
                <a:cxnLst/>
                <a:rect r="r" b="b" t="t" l="l"/>
                <a:pathLst>
                  <a:path h="42799" w="558165">
                    <a:moveTo>
                      <a:pt x="558165" y="18288"/>
                    </a:moveTo>
                    <a:lnTo>
                      <a:pt x="558165" y="26035"/>
                    </a:lnTo>
                    <a:cubicBezTo>
                      <a:pt x="558165" y="35179"/>
                      <a:pt x="550418" y="42799"/>
                      <a:pt x="541274" y="42799"/>
                    </a:cubicBezTo>
                    <a:lnTo>
                      <a:pt x="0" y="42799"/>
                    </a:lnTo>
                    <a:lnTo>
                      <a:pt x="0" y="0"/>
                    </a:lnTo>
                    <a:lnTo>
                      <a:pt x="541274" y="0"/>
                    </a:lnTo>
                    <a:cubicBezTo>
                      <a:pt x="550418" y="0"/>
                      <a:pt x="558165" y="9144"/>
                      <a:pt x="558165" y="18288"/>
                    </a:cubicBezTo>
                    <a:close/>
                  </a:path>
                </a:pathLst>
              </a:custGeom>
              <a:solidFill>
                <a:srgbClr val="184372"/>
              </a:solidFill>
            </p:spPr>
          </p:sp>
        </p:grpSp>
        <p:grpSp>
          <p:nvGrpSpPr>
            <p:cNvPr name="Group 56" id="56"/>
            <p:cNvGrpSpPr>
              <a:grpSpLocks noChangeAspect="true"/>
            </p:cNvGrpSpPr>
            <p:nvPr/>
          </p:nvGrpSpPr>
          <p:grpSpPr>
            <a:xfrm rot="0">
              <a:off x="4224371" y="4481860"/>
              <a:ext cx="335864" cy="378600"/>
              <a:chOff x="0" y="0"/>
              <a:chExt cx="220904" cy="249022"/>
            </a:xfrm>
          </p:grpSpPr>
          <p:sp>
            <p:nvSpPr>
              <p:cNvPr name="Freeform 57" id="57"/>
              <p:cNvSpPr/>
              <p:nvPr/>
            </p:nvSpPr>
            <p:spPr>
              <a:xfrm flipH="false" flipV="false" rot="0">
                <a:off x="69596" y="63500"/>
                <a:ext cx="91694" cy="93091"/>
              </a:xfrm>
              <a:custGeom>
                <a:avLst/>
                <a:gdLst/>
                <a:ahLst/>
                <a:cxnLst/>
                <a:rect r="r" b="b" t="t" l="l"/>
                <a:pathLst>
                  <a:path h="93091" w="91694">
                    <a:moveTo>
                      <a:pt x="74930" y="59563"/>
                    </a:moveTo>
                    <a:cubicBezTo>
                      <a:pt x="88646" y="36576"/>
                      <a:pt x="91694" y="15240"/>
                      <a:pt x="82550" y="0"/>
                    </a:cubicBezTo>
                    <a:lnTo>
                      <a:pt x="81026" y="0"/>
                    </a:lnTo>
                    <a:cubicBezTo>
                      <a:pt x="55118" y="15240"/>
                      <a:pt x="32131" y="36576"/>
                      <a:pt x="19812" y="59563"/>
                    </a:cubicBezTo>
                    <a:lnTo>
                      <a:pt x="0" y="93091"/>
                    </a:lnTo>
                    <a:lnTo>
                      <a:pt x="55118" y="93091"/>
                    </a:lnTo>
                    <a:lnTo>
                      <a:pt x="74930" y="59563"/>
                    </a:lnTo>
                    <a:close/>
                  </a:path>
                </a:pathLst>
              </a:custGeom>
              <a:solidFill>
                <a:srgbClr val="75BFBA"/>
              </a:solidFill>
            </p:spPr>
          </p:sp>
          <p:sp>
            <p:nvSpPr>
              <p:cNvPr name="Freeform 58" id="58"/>
              <p:cNvSpPr/>
              <p:nvPr/>
            </p:nvSpPr>
            <p:spPr>
              <a:xfrm flipH="false" flipV="false" rot="0">
                <a:off x="63500" y="156591"/>
                <a:ext cx="33655" cy="28956"/>
              </a:xfrm>
              <a:custGeom>
                <a:avLst/>
                <a:gdLst/>
                <a:ahLst/>
                <a:cxnLst/>
                <a:rect r="r" b="b" t="t" l="l"/>
                <a:pathLst>
                  <a:path h="28956" w="33655">
                    <a:moveTo>
                      <a:pt x="33655" y="0"/>
                    </a:moveTo>
                    <a:lnTo>
                      <a:pt x="33655" y="28956"/>
                    </a:lnTo>
                    <a:lnTo>
                      <a:pt x="0" y="28956"/>
                    </a:lnTo>
                    <a:lnTo>
                      <a:pt x="33655" y="0"/>
                    </a:lnTo>
                    <a:close/>
                  </a:path>
                </a:pathLst>
              </a:custGeom>
              <a:solidFill>
                <a:srgbClr val="75BFBA"/>
              </a:solidFill>
            </p:spPr>
          </p:sp>
        </p:grpSp>
        <p:grpSp>
          <p:nvGrpSpPr>
            <p:cNvPr name="Group 59" id="59"/>
            <p:cNvGrpSpPr>
              <a:grpSpLocks noChangeAspect="true"/>
            </p:cNvGrpSpPr>
            <p:nvPr/>
          </p:nvGrpSpPr>
          <p:grpSpPr>
            <a:xfrm rot="0">
              <a:off x="4731093" y="3233809"/>
              <a:ext cx="333793" cy="378600"/>
              <a:chOff x="0" y="0"/>
              <a:chExt cx="219545" cy="249022"/>
            </a:xfrm>
          </p:grpSpPr>
          <p:sp>
            <p:nvSpPr>
              <p:cNvPr name="Freeform 60" id="60"/>
              <p:cNvSpPr/>
              <p:nvPr/>
            </p:nvSpPr>
            <p:spPr>
              <a:xfrm flipH="false" flipV="false" rot="0">
                <a:off x="68199" y="63500"/>
                <a:ext cx="91694" cy="93091"/>
              </a:xfrm>
              <a:custGeom>
                <a:avLst/>
                <a:gdLst/>
                <a:ahLst/>
                <a:cxnLst/>
                <a:rect r="r" b="b" t="t" l="l"/>
                <a:pathLst>
                  <a:path h="93091" w="91694">
                    <a:moveTo>
                      <a:pt x="76327" y="59563"/>
                    </a:moveTo>
                    <a:cubicBezTo>
                      <a:pt x="88646" y="36576"/>
                      <a:pt x="91694" y="15240"/>
                      <a:pt x="82423" y="0"/>
                    </a:cubicBezTo>
                    <a:lnTo>
                      <a:pt x="80899" y="0"/>
                    </a:lnTo>
                    <a:cubicBezTo>
                      <a:pt x="54991" y="15240"/>
                      <a:pt x="33655" y="36576"/>
                      <a:pt x="19812" y="59563"/>
                    </a:cubicBezTo>
                    <a:lnTo>
                      <a:pt x="0" y="93091"/>
                    </a:lnTo>
                    <a:lnTo>
                      <a:pt x="56515" y="93091"/>
                    </a:lnTo>
                    <a:lnTo>
                      <a:pt x="76327" y="59563"/>
                    </a:lnTo>
                    <a:close/>
                  </a:path>
                </a:pathLst>
              </a:custGeom>
              <a:solidFill>
                <a:srgbClr val="75BFBA"/>
              </a:solidFill>
            </p:spPr>
          </p:sp>
          <p:sp>
            <p:nvSpPr>
              <p:cNvPr name="Freeform 61" id="61"/>
              <p:cNvSpPr/>
              <p:nvPr/>
            </p:nvSpPr>
            <p:spPr>
              <a:xfrm flipH="false" flipV="false" rot="0">
                <a:off x="63500" y="156591"/>
                <a:ext cx="32258" cy="28956"/>
              </a:xfrm>
              <a:custGeom>
                <a:avLst/>
                <a:gdLst/>
                <a:ahLst/>
                <a:cxnLst/>
                <a:rect r="r" b="b" t="t" l="l"/>
                <a:pathLst>
                  <a:path h="28956" w="32258">
                    <a:moveTo>
                      <a:pt x="32258" y="0"/>
                    </a:moveTo>
                    <a:lnTo>
                      <a:pt x="32258" y="28956"/>
                    </a:lnTo>
                    <a:lnTo>
                      <a:pt x="0" y="28956"/>
                    </a:lnTo>
                    <a:lnTo>
                      <a:pt x="32258" y="0"/>
                    </a:lnTo>
                    <a:close/>
                  </a:path>
                </a:pathLst>
              </a:custGeom>
              <a:solidFill>
                <a:srgbClr val="75BFBA"/>
              </a:solidFill>
            </p:spPr>
          </p:sp>
        </p:grpSp>
        <p:sp>
          <p:nvSpPr>
            <p:cNvPr name="Freeform 62" id="62"/>
            <p:cNvSpPr/>
            <p:nvPr/>
          </p:nvSpPr>
          <p:spPr>
            <a:xfrm flipH="false" flipV="false" rot="0">
              <a:off x="638753" y="96551"/>
              <a:ext cx="4587867" cy="5920202"/>
            </a:xfrm>
            <a:custGeom>
              <a:avLst/>
              <a:gdLst/>
              <a:ahLst/>
              <a:cxnLst/>
              <a:rect r="r" b="b" t="t" l="l"/>
              <a:pathLst>
                <a:path h="5920202" w="4587867">
                  <a:moveTo>
                    <a:pt x="0" y="0"/>
                  </a:moveTo>
                  <a:lnTo>
                    <a:pt x="4587867" y="0"/>
                  </a:lnTo>
                  <a:lnTo>
                    <a:pt x="4587867" y="5920202"/>
                  </a:lnTo>
                  <a:lnTo>
                    <a:pt x="0" y="5920202"/>
                  </a:lnTo>
                  <a:lnTo>
                    <a:pt x="0" y="0"/>
                  </a:lnTo>
                  <a:close/>
                </a:path>
              </a:pathLst>
            </a:custGeom>
            <a:blipFill>
              <a:blip r:embed="rId19"/>
              <a:stretch>
                <a:fillRect l="-50" t="0" r="0" b="0"/>
              </a:stretch>
            </a:blipFill>
          </p:spPr>
        </p:sp>
        <p:sp>
          <p:nvSpPr>
            <p:cNvPr name="Freeform 63" id="63"/>
            <p:cNvSpPr/>
            <p:nvPr/>
          </p:nvSpPr>
          <p:spPr>
            <a:xfrm flipH="false" flipV="false" rot="0">
              <a:off x="638753" y="96551"/>
              <a:ext cx="4587867" cy="5920202"/>
            </a:xfrm>
            <a:custGeom>
              <a:avLst/>
              <a:gdLst/>
              <a:ahLst/>
              <a:cxnLst/>
              <a:rect r="r" b="b" t="t" l="l"/>
              <a:pathLst>
                <a:path h="5920202" w="4587867">
                  <a:moveTo>
                    <a:pt x="0" y="0"/>
                  </a:moveTo>
                  <a:lnTo>
                    <a:pt x="4587867" y="0"/>
                  </a:lnTo>
                  <a:lnTo>
                    <a:pt x="4587867" y="5920202"/>
                  </a:lnTo>
                  <a:lnTo>
                    <a:pt x="0" y="5920202"/>
                  </a:lnTo>
                  <a:lnTo>
                    <a:pt x="0" y="0"/>
                  </a:lnTo>
                  <a:close/>
                </a:path>
              </a:pathLst>
            </a:custGeom>
            <a:blipFill>
              <a:blip r:embed="rId20"/>
              <a:stretch>
                <a:fillRect l="-50" t="0" r="0" b="0"/>
              </a:stretch>
            </a:blipFill>
          </p:spPr>
        </p:sp>
        <p:grpSp>
          <p:nvGrpSpPr>
            <p:cNvPr name="Group 64" id="64"/>
            <p:cNvGrpSpPr>
              <a:grpSpLocks noChangeAspect="true"/>
            </p:cNvGrpSpPr>
            <p:nvPr/>
          </p:nvGrpSpPr>
          <p:grpSpPr>
            <a:xfrm rot="0">
              <a:off x="1875073" y="3717751"/>
              <a:ext cx="78926" cy="88195"/>
              <a:chOff x="0" y="0"/>
              <a:chExt cx="51905" cy="58014"/>
            </a:xfrm>
          </p:grpSpPr>
          <p:sp>
            <p:nvSpPr>
              <p:cNvPr name="Freeform 65" id="65"/>
              <p:cNvSpPr/>
              <p:nvPr/>
            </p:nvSpPr>
            <p:spPr>
              <a:xfrm flipH="false" flipV="false" rot="0">
                <a:off x="0" y="0"/>
                <a:ext cx="51943" cy="58039"/>
              </a:xfrm>
              <a:custGeom>
                <a:avLst/>
                <a:gdLst/>
                <a:ahLst/>
                <a:cxnLst/>
                <a:rect r="r" b="b" t="t" l="l"/>
                <a:pathLst>
                  <a:path h="58039" w="51943">
                    <a:moveTo>
                      <a:pt x="47371" y="28956"/>
                    </a:moveTo>
                    <a:lnTo>
                      <a:pt x="6096" y="0"/>
                    </a:lnTo>
                    <a:lnTo>
                      <a:pt x="0" y="28956"/>
                    </a:lnTo>
                    <a:lnTo>
                      <a:pt x="12192" y="28956"/>
                    </a:lnTo>
                    <a:lnTo>
                      <a:pt x="27559" y="58039"/>
                    </a:lnTo>
                    <a:lnTo>
                      <a:pt x="51943" y="58039"/>
                    </a:lnTo>
                    <a:lnTo>
                      <a:pt x="35179" y="28956"/>
                    </a:lnTo>
                    <a:lnTo>
                      <a:pt x="47371" y="28956"/>
                    </a:lnTo>
                    <a:close/>
                  </a:path>
                </a:pathLst>
              </a:custGeom>
              <a:solidFill>
                <a:srgbClr val="6E779A"/>
              </a:solidFill>
            </p:spPr>
          </p:sp>
        </p:grpSp>
        <p:grpSp>
          <p:nvGrpSpPr>
            <p:cNvPr name="Group 66" id="66"/>
            <p:cNvGrpSpPr>
              <a:grpSpLocks noChangeAspect="true"/>
            </p:cNvGrpSpPr>
            <p:nvPr/>
          </p:nvGrpSpPr>
          <p:grpSpPr>
            <a:xfrm rot="0">
              <a:off x="1772657" y="4588736"/>
              <a:ext cx="400685" cy="347377"/>
              <a:chOff x="0" y="0"/>
              <a:chExt cx="263538" cy="228473"/>
            </a:xfrm>
          </p:grpSpPr>
          <p:sp>
            <p:nvSpPr>
              <p:cNvPr name="Freeform 67" id="67"/>
              <p:cNvSpPr/>
              <p:nvPr/>
            </p:nvSpPr>
            <p:spPr>
              <a:xfrm flipH="false" flipV="false" rot="0">
                <a:off x="65786" y="66421"/>
                <a:ext cx="131572" cy="94615"/>
              </a:xfrm>
              <a:custGeom>
                <a:avLst/>
                <a:gdLst/>
                <a:ahLst/>
                <a:cxnLst/>
                <a:rect r="r" b="b" t="t" l="l"/>
                <a:pathLst>
                  <a:path h="94615" w="131572">
                    <a:moveTo>
                      <a:pt x="87249" y="94615"/>
                    </a:moveTo>
                    <a:lnTo>
                      <a:pt x="0" y="47244"/>
                    </a:lnTo>
                    <a:lnTo>
                      <a:pt x="33655" y="0"/>
                    </a:lnTo>
                    <a:lnTo>
                      <a:pt x="47371" y="24384"/>
                    </a:lnTo>
                    <a:lnTo>
                      <a:pt x="104013" y="24384"/>
                    </a:lnTo>
                    <a:lnTo>
                      <a:pt x="131572" y="71755"/>
                    </a:lnTo>
                    <a:lnTo>
                      <a:pt x="74930" y="71755"/>
                    </a:lnTo>
                    <a:lnTo>
                      <a:pt x="87249" y="94615"/>
                    </a:lnTo>
                    <a:close/>
                  </a:path>
                </a:pathLst>
              </a:custGeom>
              <a:solidFill>
                <a:srgbClr val="FFFFFF"/>
              </a:solidFill>
            </p:spPr>
          </p:sp>
          <p:sp>
            <p:nvSpPr>
              <p:cNvPr name="Freeform 68" id="68"/>
              <p:cNvSpPr/>
              <p:nvPr/>
            </p:nvSpPr>
            <p:spPr>
              <a:xfrm flipH="false" flipV="false" rot="0">
                <a:off x="63500" y="63500"/>
                <a:ext cx="136652" cy="101600"/>
              </a:xfrm>
              <a:custGeom>
                <a:avLst/>
                <a:gdLst/>
                <a:ahLst/>
                <a:cxnLst/>
                <a:rect r="r" b="b" t="t" l="l"/>
                <a:pathLst>
                  <a:path h="101600" w="136652">
                    <a:moveTo>
                      <a:pt x="88773" y="98933"/>
                    </a:moveTo>
                    <a:lnTo>
                      <a:pt x="1524" y="51562"/>
                    </a:lnTo>
                    <a:lnTo>
                      <a:pt x="0" y="50800"/>
                    </a:lnTo>
                    <a:lnTo>
                      <a:pt x="1016" y="49403"/>
                    </a:lnTo>
                    <a:lnTo>
                      <a:pt x="34671" y="2032"/>
                    </a:lnTo>
                    <a:lnTo>
                      <a:pt x="36068" y="0"/>
                    </a:lnTo>
                    <a:lnTo>
                      <a:pt x="37338" y="2159"/>
                    </a:lnTo>
                    <a:lnTo>
                      <a:pt x="51054" y="26543"/>
                    </a:lnTo>
                    <a:lnTo>
                      <a:pt x="49657" y="27305"/>
                    </a:lnTo>
                    <a:lnTo>
                      <a:pt x="49657" y="25781"/>
                    </a:lnTo>
                    <a:lnTo>
                      <a:pt x="106299" y="25781"/>
                    </a:lnTo>
                    <a:lnTo>
                      <a:pt x="107188" y="25781"/>
                    </a:lnTo>
                    <a:lnTo>
                      <a:pt x="107696" y="26543"/>
                    </a:lnTo>
                    <a:lnTo>
                      <a:pt x="135255" y="73914"/>
                    </a:lnTo>
                    <a:lnTo>
                      <a:pt x="136652" y="76327"/>
                    </a:lnTo>
                    <a:lnTo>
                      <a:pt x="133858" y="76327"/>
                    </a:lnTo>
                    <a:lnTo>
                      <a:pt x="77343" y="76327"/>
                    </a:lnTo>
                    <a:lnTo>
                      <a:pt x="77343" y="74803"/>
                    </a:lnTo>
                    <a:lnTo>
                      <a:pt x="78740" y="74041"/>
                    </a:lnTo>
                    <a:lnTo>
                      <a:pt x="91059" y="96901"/>
                    </a:lnTo>
                    <a:lnTo>
                      <a:pt x="93599" y="101600"/>
                    </a:lnTo>
                    <a:lnTo>
                      <a:pt x="88900" y="99060"/>
                    </a:lnTo>
                    <a:moveTo>
                      <a:pt x="90424" y="96266"/>
                    </a:moveTo>
                    <a:lnTo>
                      <a:pt x="89662" y="97663"/>
                    </a:lnTo>
                    <a:lnTo>
                      <a:pt x="88265" y="98425"/>
                    </a:lnTo>
                    <a:lnTo>
                      <a:pt x="75946" y="75565"/>
                    </a:lnTo>
                    <a:lnTo>
                      <a:pt x="74676" y="73279"/>
                    </a:lnTo>
                    <a:lnTo>
                      <a:pt x="77343" y="73279"/>
                    </a:lnTo>
                    <a:lnTo>
                      <a:pt x="133858" y="73279"/>
                    </a:lnTo>
                    <a:lnTo>
                      <a:pt x="133858" y="74803"/>
                    </a:lnTo>
                    <a:lnTo>
                      <a:pt x="132461" y="75565"/>
                    </a:lnTo>
                    <a:lnTo>
                      <a:pt x="104902" y="28194"/>
                    </a:lnTo>
                    <a:lnTo>
                      <a:pt x="106299" y="27432"/>
                    </a:lnTo>
                    <a:lnTo>
                      <a:pt x="106299" y="28956"/>
                    </a:lnTo>
                    <a:lnTo>
                      <a:pt x="49657" y="28956"/>
                    </a:lnTo>
                    <a:lnTo>
                      <a:pt x="48768" y="28956"/>
                    </a:lnTo>
                    <a:lnTo>
                      <a:pt x="48260" y="28067"/>
                    </a:lnTo>
                    <a:lnTo>
                      <a:pt x="34544" y="3683"/>
                    </a:lnTo>
                    <a:lnTo>
                      <a:pt x="35941" y="2921"/>
                    </a:lnTo>
                    <a:lnTo>
                      <a:pt x="37211" y="3810"/>
                    </a:lnTo>
                    <a:lnTo>
                      <a:pt x="3683" y="51181"/>
                    </a:lnTo>
                    <a:lnTo>
                      <a:pt x="2413" y="50292"/>
                    </a:lnTo>
                    <a:lnTo>
                      <a:pt x="3175" y="48895"/>
                    </a:lnTo>
                    <a:lnTo>
                      <a:pt x="90297" y="96266"/>
                    </a:lnTo>
                    <a:close/>
                  </a:path>
                </a:pathLst>
              </a:custGeom>
              <a:solidFill>
                <a:srgbClr val="184372"/>
              </a:solidFill>
            </p:spPr>
          </p:sp>
        </p:grpSp>
        <p:grpSp>
          <p:nvGrpSpPr>
            <p:cNvPr name="Group 69" id="69"/>
            <p:cNvGrpSpPr>
              <a:grpSpLocks noChangeAspect="true"/>
            </p:cNvGrpSpPr>
            <p:nvPr/>
          </p:nvGrpSpPr>
          <p:grpSpPr>
            <a:xfrm rot="0">
              <a:off x="1783606" y="5119701"/>
              <a:ext cx="360773" cy="378180"/>
              <a:chOff x="0" y="0"/>
              <a:chExt cx="237287" cy="248730"/>
            </a:xfrm>
          </p:grpSpPr>
          <p:sp>
            <p:nvSpPr>
              <p:cNvPr name="Freeform 70" id="70"/>
              <p:cNvSpPr/>
              <p:nvPr/>
            </p:nvSpPr>
            <p:spPr>
              <a:xfrm flipH="false" flipV="false" rot="0">
                <a:off x="66294" y="65024"/>
                <a:ext cx="105537" cy="117475"/>
              </a:xfrm>
              <a:custGeom>
                <a:avLst/>
                <a:gdLst/>
                <a:ahLst/>
                <a:cxnLst/>
                <a:rect r="r" b="b" t="t" l="l"/>
                <a:pathLst>
                  <a:path h="117475" w="105537">
                    <a:moveTo>
                      <a:pt x="10668" y="58039"/>
                    </a:moveTo>
                    <a:lnTo>
                      <a:pt x="91694" y="117475"/>
                    </a:lnTo>
                    <a:lnTo>
                      <a:pt x="105537" y="58039"/>
                    </a:lnTo>
                    <a:lnTo>
                      <a:pt x="81026" y="58039"/>
                    </a:lnTo>
                    <a:lnTo>
                      <a:pt x="48895" y="0"/>
                    </a:lnTo>
                    <a:lnTo>
                      <a:pt x="0" y="0"/>
                    </a:lnTo>
                    <a:lnTo>
                      <a:pt x="33528" y="58039"/>
                    </a:lnTo>
                    <a:lnTo>
                      <a:pt x="10668" y="58039"/>
                    </a:lnTo>
                    <a:close/>
                  </a:path>
                </a:pathLst>
              </a:custGeom>
              <a:solidFill>
                <a:srgbClr val="FFFFFF"/>
              </a:solidFill>
            </p:spPr>
          </p:sp>
          <p:sp>
            <p:nvSpPr>
              <p:cNvPr name="Freeform 71" id="71"/>
              <p:cNvSpPr/>
              <p:nvPr/>
            </p:nvSpPr>
            <p:spPr>
              <a:xfrm flipH="false" flipV="false" rot="0">
                <a:off x="63500" y="63500"/>
                <a:ext cx="110363" cy="121666"/>
              </a:xfrm>
              <a:custGeom>
                <a:avLst/>
                <a:gdLst/>
                <a:ahLst/>
                <a:cxnLst/>
                <a:rect r="r" b="b" t="t" l="l"/>
                <a:pathLst>
                  <a:path h="121666" w="110363">
                    <a:moveTo>
                      <a:pt x="14351" y="58293"/>
                    </a:moveTo>
                    <a:lnTo>
                      <a:pt x="95377" y="117729"/>
                    </a:lnTo>
                    <a:lnTo>
                      <a:pt x="94488" y="118999"/>
                    </a:lnTo>
                    <a:lnTo>
                      <a:pt x="92964" y="118618"/>
                    </a:lnTo>
                    <a:lnTo>
                      <a:pt x="106807" y="59182"/>
                    </a:lnTo>
                    <a:lnTo>
                      <a:pt x="108331" y="59563"/>
                    </a:lnTo>
                    <a:lnTo>
                      <a:pt x="108331" y="61087"/>
                    </a:lnTo>
                    <a:lnTo>
                      <a:pt x="83820" y="61087"/>
                    </a:lnTo>
                    <a:lnTo>
                      <a:pt x="82931" y="61087"/>
                    </a:lnTo>
                    <a:lnTo>
                      <a:pt x="82423" y="60325"/>
                    </a:lnTo>
                    <a:lnTo>
                      <a:pt x="50292" y="2413"/>
                    </a:lnTo>
                    <a:lnTo>
                      <a:pt x="51689" y="1651"/>
                    </a:lnTo>
                    <a:lnTo>
                      <a:pt x="51689" y="3175"/>
                    </a:lnTo>
                    <a:lnTo>
                      <a:pt x="2794" y="3175"/>
                    </a:lnTo>
                    <a:lnTo>
                      <a:pt x="2794" y="1524"/>
                    </a:lnTo>
                    <a:lnTo>
                      <a:pt x="4191" y="762"/>
                    </a:lnTo>
                    <a:lnTo>
                      <a:pt x="37719" y="58801"/>
                    </a:lnTo>
                    <a:lnTo>
                      <a:pt x="39116" y="61214"/>
                    </a:lnTo>
                    <a:lnTo>
                      <a:pt x="36322" y="61214"/>
                    </a:lnTo>
                    <a:lnTo>
                      <a:pt x="13462" y="61214"/>
                    </a:lnTo>
                    <a:lnTo>
                      <a:pt x="13462" y="59563"/>
                    </a:lnTo>
                    <a:lnTo>
                      <a:pt x="14351" y="58293"/>
                    </a:lnTo>
                    <a:moveTo>
                      <a:pt x="12446" y="60833"/>
                    </a:moveTo>
                    <a:lnTo>
                      <a:pt x="8509" y="57912"/>
                    </a:lnTo>
                    <a:lnTo>
                      <a:pt x="13335" y="57912"/>
                    </a:lnTo>
                    <a:lnTo>
                      <a:pt x="36322" y="57912"/>
                    </a:lnTo>
                    <a:lnTo>
                      <a:pt x="36322" y="59436"/>
                    </a:lnTo>
                    <a:lnTo>
                      <a:pt x="34925" y="60198"/>
                    </a:lnTo>
                    <a:lnTo>
                      <a:pt x="1397" y="2413"/>
                    </a:lnTo>
                    <a:lnTo>
                      <a:pt x="0" y="0"/>
                    </a:lnTo>
                    <a:lnTo>
                      <a:pt x="2794" y="0"/>
                    </a:lnTo>
                    <a:lnTo>
                      <a:pt x="51689" y="0"/>
                    </a:lnTo>
                    <a:lnTo>
                      <a:pt x="52578" y="0"/>
                    </a:lnTo>
                    <a:lnTo>
                      <a:pt x="53086" y="762"/>
                    </a:lnTo>
                    <a:lnTo>
                      <a:pt x="85217" y="58801"/>
                    </a:lnTo>
                    <a:lnTo>
                      <a:pt x="83820" y="59563"/>
                    </a:lnTo>
                    <a:lnTo>
                      <a:pt x="83820" y="58039"/>
                    </a:lnTo>
                    <a:lnTo>
                      <a:pt x="108331" y="58039"/>
                    </a:lnTo>
                    <a:lnTo>
                      <a:pt x="110363" y="58039"/>
                    </a:lnTo>
                    <a:lnTo>
                      <a:pt x="109855" y="59944"/>
                    </a:lnTo>
                    <a:lnTo>
                      <a:pt x="96012" y="119380"/>
                    </a:lnTo>
                    <a:lnTo>
                      <a:pt x="95504" y="121666"/>
                    </a:lnTo>
                    <a:lnTo>
                      <a:pt x="93599" y="120269"/>
                    </a:lnTo>
                    <a:lnTo>
                      <a:pt x="12446" y="60833"/>
                    </a:lnTo>
                    <a:close/>
                  </a:path>
                </a:pathLst>
              </a:custGeom>
              <a:solidFill>
                <a:srgbClr val="184372"/>
              </a:solidFill>
            </p:spPr>
          </p:sp>
        </p:grpSp>
        <p:grpSp>
          <p:nvGrpSpPr>
            <p:cNvPr name="Group 72" id="72"/>
            <p:cNvGrpSpPr>
              <a:grpSpLocks noChangeAspect="true"/>
            </p:cNvGrpSpPr>
            <p:nvPr/>
          </p:nvGrpSpPr>
          <p:grpSpPr>
            <a:xfrm rot="0">
              <a:off x="2195992" y="3717751"/>
              <a:ext cx="78926" cy="88195"/>
              <a:chOff x="0" y="0"/>
              <a:chExt cx="51905" cy="58014"/>
            </a:xfrm>
          </p:grpSpPr>
          <p:sp>
            <p:nvSpPr>
              <p:cNvPr name="Freeform 73" id="73"/>
              <p:cNvSpPr/>
              <p:nvPr/>
            </p:nvSpPr>
            <p:spPr>
              <a:xfrm flipH="false" flipV="false" rot="0">
                <a:off x="0" y="0"/>
                <a:ext cx="51943" cy="58039"/>
              </a:xfrm>
              <a:custGeom>
                <a:avLst/>
                <a:gdLst/>
                <a:ahLst/>
                <a:cxnLst/>
                <a:rect r="r" b="b" t="t" l="l"/>
                <a:pathLst>
                  <a:path h="58039" w="51943">
                    <a:moveTo>
                      <a:pt x="47371" y="28956"/>
                    </a:moveTo>
                    <a:lnTo>
                      <a:pt x="6096" y="0"/>
                    </a:lnTo>
                    <a:lnTo>
                      <a:pt x="0" y="28956"/>
                    </a:lnTo>
                    <a:lnTo>
                      <a:pt x="12192" y="28956"/>
                    </a:lnTo>
                    <a:lnTo>
                      <a:pt x="27559" y="58039"/>
                    </a:lnTo>
                    <a:lnTo>
                      <a:pt x="51943" y="58039"/>
                    </a:lnTo>
                    <a:lnTo>
                      <a:pt x="35179" y="28956"/>
                    </a:lnTo>
                    <a:lnTo>
                      <a:pt x="47371" y="28956"/>
                    </a:lnTo>
                    <a:close/>
                  </a:path>
                </a:pathLst>
              </a:custGeom>
              <a:solidFill>
                <a:srgbClr val="6E779A"/>
              </a:solidFill>
            </p:spPr>
          </p:sp>
        </p:grpSp>
        <p:grpSp>
          <p:nvGrpSpPr>
            <p:cNvPr name="Group 74" id="74"/>
            <p:cNvGrpSpPr>
              <a:grpSpLocks noChangeAspect="true"/>
            </p:cNvGrpSpPr>
            <p:nvPr/>
          </p:nvGrpSpPr>
          <p:grpSpPr>
            <a:xfrm rot="0">
              <a:off x="2798440" y="4293798"/>
              <a:ext cx="358326" cy="378412"/>
              <a:chOff x="0" y="0"/>
              <a:chExt cx="235674" cy="248882"/>
            </a:xfrm>
          </p:grpSpPr>
          <p:sp>
            <p:nvSpPr>
              <p:cNvPr name="Freeform 75" id="75"/>
              <p:cNvSpPr/>
              <p:nvPr/>
            </p:nvSpPr>
            <p:spPr>
              <a:xfrm flipH="false" flipV="false" rot="0">
                <a:off x="65405" y="65024"/>
                <a:ext cx="104140" cy="117602"/>
              </a:xfrm>
              <a:custGeom>
                <a:avLst/>
                <a:gdLst/>
                <a:ahLst/>
                <a:cxnLst/>
                <a:rect r="r" b="b" t="t" l="l"/>
                <a:pathLst>
                  <a:path h="117602" w="104140">
                    <a:moveTo>
                      <a:pt x="94869" y="56515"/>
                    </a:moveTo>
                    <a:lnTo>
                      <a:pt x="12319" y="117602"/>
                    </a:lnTo>
                    <a:lnTo>
                      <a:pt x="0" y="56515"/>
                    </a:lnTo>
                    <a:lnTo>
                      <a:pt x="24511" y="56515"/>
                    </a:lnTo>
                    <a:lnTo>
                      <a:pt x="56642" y="0"/>
                    </a:lnTo>
                    <a:lnTo>
                      <a:pt x="104140" y="0"/>
                    </a:lnTo>
                    <a:lnTo>
                      <a:pt x="72009" y="56515"/>
                    </a:lnTo>
                    <a:lnTo>
                      <a:pt x="94996" y="56515"/>
                    </a:lnTo>
                    <a:close/>
                  </a:path>
                </a:pathLst>
              </a:custGeom>
              <a:solidFill>
                <a:srgbClr val="FFFFFF"/>
              </a:solidFill>
            </p:spPr>
          </p:sp>
          <p:sp>
            <p:nvSpPr>
              <p:cNvPr name="Freeform 76" id="76"/>
              <p:cNvSpPr/>
              <p:nvPr/>
            </p:nvSpPr>
            <p:spPr>
              <a:xfrm flipH="false" flipV="false" rot="0">
                <a:off x="63500" y="63500"/>
                <a:ext cx="108585" cy="121920"/>
              </a:xfrm>
              <a:custGeom>
                <a:avLst/>
                <a:gdLst/>
                <a:ahLst/>
                <a:cxnLst/>
                <a:rect r="r" b="b" t="t" l="l"/>
                <a:pathLst>
                  <a:path h="121920" w="108585">
                    <a:moveTo>
                      <a:pt x="97790" y="59309"/>
                    </a:moveTo>
                    <a:lnTo>
                      <a:pt x="15240" y="120396"/>
                    </a:lnTo>
                    <a:lnTo>
                      <a:pt x="13208" y="121920"/>
                    </a:lnTo>
                    <a:lnTo>
                      <a:pt x="12700" y="119380"/>
                    </a:lnTo>
                    <a:lnTo>
                      <a:pt x="381" y="58420"/>
                    </a:lnTo>
                    <a:lnTo>
                      <a:pt x="0" y="56515"/>
                    </a:lnTo>
                    <a:lnTo>
                      <a:pt x="1905" y="56515"/>
                    </a:lnTo>
                    <a:lnTo>
                      <a:pt x="26416" y="56515"/>
                    </a:lnTo>
                    <a:lnTo>
                      <a:pt x="26416" y="58039"/>
                    </a:lnTo>
                    <a:lnTo>
                      <a:pt x="25019" y="57277"/>
                    </a:lnTo>
                    <a:lnTo>
                      <a:pt x="57150" y="762"/>
                    </a:lnTo>
                    <a:lnTo>
                      <a:pt x="57531" y="0"/>
                    </a:lnTo>
                    <a:lnTo>
                      <a:pt x="58420" y="0"/>
                    </a:lnTo>
                    <a:lnTo>
                      <a:pt x="105918" y="0"/>
                    </a:lnTo>
                    <a:lnTo>
                      <a:pt x="108585" y="0"/>
                    </a:lnTo>
                    <a:lnTo>
                      <a:pt x="107188" y="2413"/>
                    </a:lnTo>
                    <a:lnTo>
                      <a:pt x="75057" y="58928"/>
                    </a:lnTo>
                    <a:lnTo>
                      <a:pt x="73660" y="58166"/>
                    </a:lnTo>
                    <a:lnTo>
                      <a:pt x="73660" y="56515"/>
                    </a:lnTo>
                    <a:lnTo>
                      <a:pt x="96647" y="56515"/>
                    </a:lnTo>
                    <a:lnTo>
                      <a:pt x="101600" y="56515"/>
                    </a:lnTo>
                    <a:lnTo>
                      <a:pt x="97663" y="59436"/>
                    </a:lnTo>
                    <a:moveTo>
                      <a:pt x="95758" y="56896"/>
                    </a:moveTo>
                    <a:lnTo>
                      <a:pt x="96647" y="58166"/>
                    </a:lnTo>
                    <a:lnTo>
                      <a:pt x="96647" y="59690"/>
                    </a:lnTo>
                    <a:lnTo>
                      <a:pt x="73914" y="59690"/>
                    </a:lnTo>
                    <a:lnTo>
                      <a:pt x="71120" y="59690"/>
                    </a:lnTo>
                    <a:lnTo>
                      <a:pt x="72517" y="57277"/>
                    </a:lnTo>
                    <a:lnTo>
                      <a:pt x="104648" y="762"/>
                    </a:lnTo>
                    <a:lnTo>
                      <a:pt x="106045" y="1524"/>
                    </a:lnTo>
                    <a:lnTo>
                      <a:pt x="106045" y="3048"/>
                    </a:lnTo>
                    <a:lnTo>
                      <a:pt x="58547" y="3048"/>
                    </a:lnTo>
                    <a:lnTo>
                      <a:pt x="58547" y="1524"/>
                    </a:lnTo>
                    <a:lnTo>
                      <a:pt x="59944" y="2286"/>
                    </a:lnTo>
                    <a:lnTo>
                      <a:pt x="27813" y="58801"/>
                    </a:lnTo>
                    <a:lnTo>
                      <a:pt x="27305" y="59563"/>
                    </a:lnTo>
                    <a:lnTo>
                      <a:pt x="26416" y="59563"/>
                    </a:lnTo>
                    <a:lnTo>
                      <a:pt x="1905" y="59563"/>
                    </a:lnTo>
                    <a:lnTo>
                      <a:pt x="1905" y="58039"/>
                    </a:lnTo>
                    <a:lnTo>
                      <a:pt x="3429" y="57785"/>
                    </a:lnTo>
                    <a:lnTo>
                      <a:pt x="15748" y="118872"/>
                    </a:lnTo>
                    <a:lnTo>
                      <a:pt x="14224" y="119126"/>
                    </a:lnTo>
                    <a:lnTo>
                      <a:pt x="13335" y="117856"/>
                    </a:lnTo>
                    <a:lnTo>
                      <a:pt x="95885" y="56769"/>
                    </a:lnTo>
                    <a:close/>
                  </a:path>
                </a:pathLst>
              </a:custGeom>
              <a:solidFill>
                <a:srgbClr val="184372"/>
              </a:solidFill>
            </p:spPr>
          </p:sp>
        </p:grpSp>
        <p:grpSp>
          <p:nvGrpSpPr>
            <p:cNvPr name="Group 77" id="77"/>
            <p:cNvGrpSpPr>
              <a:grpSpLocks noChangeAspect="true"/>
            </p:cNvGrpSpPr>
            <p:nvPr/>
          </p:nvGrpSpPr>
          <p:grpSpPr>
            <a:xfrm rot="0">
              <a:off x="2918162" y="5600007"/>
              <a:ext cx="604185" cy="596799"/>
              <a:chOff x="0" y="0"/>
              <a:chExt cx="397383" cy="392532"/>
            </a:xfrm>
          </p:grpSpPr>
          <p:sp>
            <p:nvSpPr>
              <p:cNvPr name="Freeform 78" id="78"/>
              <p:cNvSpPr/>
              <p:nvPr/>
            </p:nvSpPr>
            <p:spPr>
              <a:xfrm flipH="false" flipV="false" rot="0">
                <a:off x="190119" y="63500"/>
                <a:ext cx="65659" cy="47244"/>
              </a:xfrm>
              <a:custGeom>
                <a:avLst/>
                <a:gdLst/>
                <a:ahLst/>
                <a:cxnLst/>
                <a:rect r="r" b="b" t="t" l="l"/>
                <a:pathLst>
                  <a:path h="47244" w="65659">
                    <a:moveTo>
                      <a:pt x="21336" y="0"/>
                    </a:moveTo>
                    <a:lnTo>
                      <a:pt x="65659" y="22860"/>
                    </a:lnTo>
                    <a:lnTo>
                      <a:pt x="48768" y="47244"/>
                    </a:lnTo>
                    <a:lnTo>
                      <a:pt x="41148" y="35052"/>
                    </a:lnTo>
                    <a:lnTo>
                      <a:pt x="13716" y="35052"/>
                    </a:lnTo>
                    <a:lnTo>
                      <a:pt x="0" y="10668"/>
                    </a:lnTo>
                    <a:lnTo>
                      <a:pt x="27559" y="10668"/>
                    </a:lnTo>
                    <a:lnTo>
                      <a:pt x="21336" y="0"/>
                    </a:lnTo>
                    <a:close/>
                  </a:path>
                </a:pathLst>
              </a:custGeom>
              <a:solidFill>
                <a:srgbClr val="6E779A"/>
              </a:solidFill>
            </p:spPr>
          </p:sp>
          <p:sp>
            <p:nvSpPr>
              <p:cNvPr name="Freeform 79" id="79"/>
              <p:cNvSpPr/>
              <p:nvPr/>
            </p:nvSpPr>
            <p:spPr>
              <a:xfrm flipH="false" flipV="false" rot="0">
                <a:off x="268097" y="63500"/>
                <a:ext cx="65786" cy="47244"/>
              </a:xfrm>
              <a:custGeom>
                <a:avLst/>
                <a:gdLst/>
                <a:ahLst/>
                <a:cxnLst/>
                <a:rect r="r" b="b" t="t" l="l"/>
                <a:pathLst>
                  <a:path h="47244" w="65786">
                    <a:moveTo>
                      <a:pt x="22860" y="0"/>
                    </a:moveTo>
                    <a:lnTo>
                      <a:pt x="65786" y="22860"/>
                    </a:lnTo>
                    <a:lnTo>
                      <a:pt x="50419" y="47244"/>
                    </a:lnTo>
                    <a:lnTo>
                      <a:pt x="42799" y="35052"/>
                    </a:lnTo>
                    <a:lnTo>
                      <a:pt x="13716" y="35052"/>
                    </a:lnTo>
                    <a:lnTo>
                      <a:pt x="0" y="10668"/>
                    </a:lnTo>
                    <a:lnTo>
                      <a:pt x="29083" y="10668"/>
                    </a:lnTo>
                    <a:lnTo>
                      <a:pt x="22860" y="0"/>
                    </a:lnTo>
                    <a:close/>
                  </a:path>
                </a:pathLst>
              </a:custGeom>
              <a:solidFill>
                <a:srgbClr val="6E779A"/>
              </a:solidFill>
            </p:spPr>
          </p:sp>
          <p:sp>
            <p:nvSpPr>
              <p:cNvPr name="Freeform 80" id="80"/>
              <p:cNvSpPr/>
              <p:nvPr/>
            </p:nvSpPr>
            <p:spPr>
              <a:xfrm flipH="false" flipV="false" rot="0">
                <a:off x="66167" y="209931"/>
                <a:ext cx="104013" cy="117475"/>
              </a:xfrm>
              <a:custGeom>
                <a:avLst/>
                <a:gdLst/>
                <a:ahLst/>
                <a:cxnLst/>
                <a:rect r="r" b="b" t="t" l="l"/>
                <a:pathLst>
                  <a:path h="117475" w="104013">
                    <a:moveTo>
                      <a:pt x="9271" y="60960"/>
                    </a:moveTo>
                    <a:lnTo>
                      <a:pt x="91694" y="0"/>
                    </a:lnTo>
                    <a:lnTo>
                      <a:pt x="104013" y="60960"/>
                    </a:lnTo>
                    <a:lnTo>
                      <a:pt x="81153" y="60960"/>
                    </a:lnTo>
                    <a:lnTo>
                      <a:pt x="47498" y="117475"/>
                    </a:lnTo>
                    <a:lnTo>
                      <a:pt x="0" y="117475"/>
                    </a:lnTo>
                    <a:lnTo>
                      <a:pt x="32131" y="60960"/>
                    </a:lnTo>
                    <a:lnTo>
                      <a:pt x="9271" y="60960"/>
                    </a:lnTo>
                    <a:close/>
                  </a:path>
                </a:pathLst>
              </a:custGeom>
              <a:solidFill>
                <a:srgbClr val="FFFFFF"/>
              </a:solidFill>
            </p:spPr>
          </p:sp>
          <p:sp>
            <p:nvSpPr>
              <p:cNvPr name="Freeform 81" id="81"/>
              <p:cNvSpPr/>
              <p:nvPr/>
            </p:nvSpPr>
            <p:spPr>
              <a:xfrm flipH="false" flipV="false" rot="0">
                <a:off x="63500" y="207137"/>
                <a:ext cx="108712" cy="121793"/>
              </a:xfrm>
              <a:custGeom>
                <a:avLst/>
                <a:gdLst/>
                <a:ahLst/>
                <a:cxnLst/>
                <a:rect r="r" b="b" t="t" l="l"/>
                <a:pathLst>
                  <a:path h="121793" w="108712">
                    <a:moveTo>
                      <a:pt x="11049" y="62484"/>
                    </a:moveTo>
                    <a:lnTo>
                      <a:pt x="93472" y="1524"/>
                    </a:lnTo>
                    <a:lnTo>
                      <a:pt x="95504" y="0"/>
                    </a:lnTo>
                    <a:lnTo>
                      <a:pt x="96012" y="2413"/>
                    </a:lnTo>
                    <a:lnTo>
                      <a:pt x="108331" y="63373"/>
                    </a:lnTo>
                    <a:lnTo>
                      <a:pt x="108712" y="65278"/>
                    </a:lnTo>
                    <a:lnTo>
                      <a:pt x="106680" y="65278"/>
                    </a:lnTo>
                    <a:lnTo>
                      <a:pt x="83820" y="65278"/>
                    </a:lnTo>
                    <a:lnTo>
                      <a:pt x="83820" y="63754"/>
                    </a:lnTo>
                    <a:lnTo>
                      <a:pt x="85217" y="64516"/>
                    </a:lnTo>
                    <a:lnTo>
                      <a:pt x="51562" y="121031"/>
                    </a:lnTo>
                    <a:lnTo>
                      <a:pt x="51054" y="121793"/>
                    </a:lnTo>
                    <a:lnTo>
                      <a:pt x="50165" y="121793"/>
                    </a:lnTo>
                    <a:lnTo>
                      <a:pt x="2667" y="121793"/>
                    </a:lnTo>
                    <a:lnTo>
                      <a:pt x="0" y="121793"/>
                    </a:lnTo>
                    <a:lnTo>
                      <a:pt x="1397" y="119380"/>
                    </a:lnTo>
                    <a:lnTo>
                      <a:pt x="33528" y="62865"/>
                    </a:lnTo>
                    <a:lnTo>
                      <a:pt x="34925" y="63627"/>
                    </a:lnTo>
                    <a:lnTo>
                      <a:pt x="34925" y="65151"/>
                    </a:lnTo>
                    <a:lnTo>
                      <a:pt x="11938" y="65151"/>
                    </a:lnTo>
                    <a:lnTo>
                      <a:pt x="7112" y="65151"/>
                    </a:lnTo>
                    <a:lnTo>
                      <a:pt x="11049" y="62230"/>
                    </a:lnTo>
                    <a:moveTo>
                      <a:pt x="12954" y="64770"/>
                    </a:moveTo>
                    <a:lnTo>
                      <a:pt x="12065" y="63500"/>
                    </a:lnTo>
                    <a:lnTo>
                      <a:pt x="12065" y="61976"/>
                    </a:lnTo>
                    <a:lnTo>
                      <a:pt x="34925" y="61976"/>
                    </a:lnTo>
                    <a:lnTo>
                      <a:pt x="37592" y="61976"/>
                    </a:lnTo>
                    <a:lnTo>
                      <a:pt x="36195" y="64389"/>
                    </a:lnTo>
                    <a:lnTo>
                      <a:pt x="4064" y="120904"/>
                    </a:lnTo>
                    <a:lnTo>
                      <a:pt x="2667" y="120142"/>
                    </a:lnTo>
                    <a:lnTo>
                      <a:pt x="2667" y="118618"/>
                    </a:lnTo>
                    <a:lnTo>
                      <a:pt x="50165" y="118618"/>
                    </a:lnTo>
                    <a:lnTo>
                      <a:pt x="50165" y="120142"/>
                    </a:lnTo>
                    <a:lnTo>
                      <a:pt x="48768" y="119380"/>
                    </a:lnTo>
                    <a:lnTo>
                      <a:pt x="82423" y="62865"/>
                    </a:lnTo>
                    <a:lnTo>
                      <a:pt x="82931" y="62103"/>
                    </a:lnTo>
                    <a:lnTo>
                      <a:pt x="83820" y="62103"/>
                    </a:lnTo>
                    <a:lnTo>
                      <a:pt x="106680" y="62103"/>
                    </a:lnTo>
                    <a:lnTo>
                      <a:pt x="106680" y="63627"/>
                    </a:lnTo>
                    <a:lnTo>
                      <a:pt x="105156" y="63881"/>
                    </a:lnTo>
                    <a:lnTo>
                      <a:pt x="92837" y="2921"/>
                    </a:lnTo>
                    <a:lnTo>
                      <a:pt x="94361" y="2667"/>
                    </a:lnTo>
                    <a:lnTo>
                      <a:pt x="95250" y="3937"/>
                    </a:lnTo>
                    <a:lnTo>
                      <a:pt x="12827" y="64897"/>
                    </a:lnTo>
                    <a:close/>
                  </a:path>
                </a:pathLst>
              </a:custGeom>
              <a:solidFill>
                <a:srgbClr val="184372"/>
              </a:solidFill>
            </p:spPr>
          </p:sp>
        </p:grpSp>
        <p:grpSp>
          <p:nvGrpSpPr>
            <p:cNvPr name="Group 82" id="82"/>
            <p:cNvGrpSpPr>
              <a:grpSpLocks noChangeAspect="true"/>
            </p:cNvGrpSpPr>
            <p:nvPr/>
          </p:nvGrpSpPr>
          <p:grpSpPr>
            <a:xfrm rot="0">
              <a:off x="3532701" y="3871896"/>
              <a:ext cx="398310" cy="347508"/>
              <a:chOff x="0" y="0"/>
              <a:chExt cx="261976" cy="228562"/>
            </a:xfrm>
          </p:grpSpPr>
          <p:sp>
            <p:nvSpPr>
              <p:cNvPr name="Freeform 83" id="83"/>
              <p:cNvSpPr/>
              <p:nvPr/>
            </p:nvSpPr>
            <p:spPr>
              <a:xfrm flipH="false" flipV="false" rot="0">
                <a:off x="65786" y="66421"/>
                <a:ext cx="130048" cy="94615"/>
              </a:xfrm>
              <a:custGeom>
                <a:avLst/>
                <a:gdLst/>
                <a:ahLst/>
                <a:cxnLst/>
                <a:rect r="r" b="b" t="t" l="l"/>
                <a:pathLst>
                  <a:path h="94615" w="130048">
                    <a:moveTo>
                      <a:pt x="87122" y="94615"/>
                    </a:moveTo>
                    <a:lnTo>
                      <a:pt x="0" y="47371"/>
                    </a:lnTo>
                    <a:lnTo>
                      <a:pt x="32131" y="0"/>
                    </a:lnTo>
                    <a:lnTo>
                      <a:pt x="45847" y="22860"/>
                    </a:lnTo>
                    <a:lnTo>
                      <a:pt x="102489" y="22860"/>
                    </a:lnTo>
                    <a:lnTo>
                      <a:pt x="130048" y="70231"/>
                    </a:lnTo>
                    <a:lnTo>
                      <a:pt x="73406" y="70231"/>
                    </a:lnTo>
                    <a:lnTo>
                      <a:pt x="87249" y="94615"/>
                    </a:lnTo>
                    <a:close/>
                  </a:path>
                </a:pathLst>
              </a:custGeom>
              <a:solidFill>
                <a:srgbClr val="FFFFFF"/>
              </a:solidFill>
            </p:spPr>
          </p:sp>
          <p:sp>
            <p:nvSpPr>
              <p:cNvPr name="Freeform 84" id="84"/>
              <p:cNvSpPr/>
              <p:nvPr/>
            </p:nvSpPr>
            <p:spPr>
              <a:xfrm flipH="false" flipV="false" rot="0">
                <a:off x="63500" y="63500"/>
                <a:ext cx="135128" cy="101727"/>
              </a:xfrm>
              <a:custGeom>
                <a:avLst/>
                <a:gdLst/>
                <a:ahLst/>
                <a:cxnLst/>
                <a:rect r="r" b="b" t="t" l="l"/>
                <a:pathLst>
                  <a:path h="101727" w="135128">
                    <a:moveTo>
                      <a:pt x="88646" y="98933"/>
                    </a:moveTo>
                    <a:lnTo>
                      <a:pt x="1524" y="51689"/>
                    </a:lnTo>
                    <a:lnTo>
                      <a:pt x="0" y="50800"/>
                    </a:lnTo>
                    <a:lnTo>
                      <a:pt x="1016" y="49403"/>
                    </a:lnTo>
                    <a:lnTo>
                      <a:pt x="33020" y="2032"/>
                    </a:lnTo>
                    <a:lnTo>
                      <a:pt x="34417" y="0"/>
                    </a:lnTo>
                    <a:lnTo>
                      <a:pt x="35687" y="2159"/>
                    </a:lnTo>
                    <a:lnTo>
                      <a:pt x="49530" y="25019"/>
                    </a:lnTo>
                    <a:lnTo>
                      <a:pt x="48133" y="25781"/>
                    </a:lnTo>
                    <a:lnTo>
                      <a:pt x="48133" y="24257"/>
                    </a:lnTo>
                    <a:lnTo>
                      <a:pt x="104775" y="24257"/>
                    </a:lnTo>
                    <a:lnTo>
                      <a:pt x="105664" y="24257"/>
                    </a:lnTo>
                    <a:lnTo>
                      <a:pt x="106172" y="25019"/>
                    </a:lnTo>
                    <a:lnTo>
                      <a:pt x="133731" y="72390"/>
                    </a:lnTo>
                    <a:lnTo>
                      <a:pt x="135128" y="74803"/>
                    </a:lnTo>
                    <a:lnTo>
                      <a:pt x="132334" y="74803"/>
                    </a:lnTo>
                    <a:lnTo>
                      <a:pt x="75819" y="74803"/>
                    </a:lnTo>
                    <a:lnTo>
                      <a:pt x="75819" y="73279"/>
                    </a:lnTo>
                    <a:lnTo>
                      <a:pt x="77216" y="72517"/>
                    </a:lnTo>
                    <a:lnTo>
                      <a:pt x="91059" y="96901"/>
                    </a:lnTo>
                    <a:lnTo>
                      <a:pt x="93726" y="101727"/>
                    </a:lnTo>
                    <a:lnTo>
                      <a:pt x="88900" y="99060"/>
                    </a:lnTo>
                    <a:moveTo>
                      <a:pt x="90424" y="96266"/>
                    </a:moveTo>
                    <a:lnTo>
                      <a:pt x="89662" y="97663"/>
                    </a:lnTo>
                    <a:lnTo>
                      <a:pt x="88265" y="98425"/>
                    </a:lnTo>
                    <a:lnTo>
                      <a:pt x="74422" y="74041"/>
                    </a:lnTo>
                    <a:lnTo>
                      <a:pt x="73025" y="71628"/>
                    </a:lnTo>
                    <a:lnTo>
                      <a:pt x="75692" y="71628"/>
                    </a:lnTo>
                    <a:lnTo>
                      <a:pt x="132207" y="71628"/>
                    </a:lnTo>
                    <a:lnTo>
                      <a:pt x="132207" y="73152"/>
                    </a:lnTo>
                    <a:lnTo>
                      <a:pt x="130810" y="73914"/>
                    </a:lnTo>
                    <a:lnTo>
                      <a:pt x="103378" y="26670"/>
                    </a:lnTo>
                    <a:lnTo>
                      <a:pt x="104775" y="25908"/>
                    </a:lnTo>
                    <a:lnTo>
                      <a:pt x="104775" y="27432"/>
                    </a:lnTo>
                    <a:lnTo>
                      <a:pt x="48133" y="27432"/>
                    </a:lnTo>
                    <a:lnTo>
                      <a:pt x="47244" y="27432"/>
                    </a:lnTo>
                    <a:lnTo>
                      <a:pt x="46736" y="26670"/>
                    </a:lnTo>
                    <a:lnTo>
                      <a:pt x="33020" y="3810"/>
                    </a:lnTo>
                    <a:lnTo>
                      <a:pt x="34417" y="3048"/>
                    </a:lnTo>
                    <a:lnTo>
                      <a:pt x="35687" y="3937"/>
                    </a:lnTo>
                    <a:lnTo>
                      <a:pt x="3556" y="51181"/>
                    </a:lnTo>
                    <a:lnTo>
                      <a:pt x="2286" y="50292"/>
                    </a:lnTo>
                    <a:lnTo>
                      <a:pt x="3048" y="48895"/>
                    </a:lnTo>
                    <a:lnTo>
                      <a:pt x="90170" y="96139"/>
                    </a:lnTo>
                    <a:close/>
                  </a:path>
                </a:pathLst>
              </a:custGeom>
              <a:solidFill>
                <a:srgbClr val="184372"/>
              </a:solidFill>
            </p:spPr>
          </p:sp>
        </p:grpSp>
        <p:grpSp>
          <p:nvGrpSpPr>
            <p:cNvPr name="Group 85" id="85"/>
            <p:cNvGrpSpPr>
              <a:grpSpLocks noChangeAspect="true"/>
            </p:cNvGrpSpPr>
            <p:nvPr/>
          </p:nvGrpSpPr>
          <p:grpSpPr>
            <a:xfrm rot="0">
              <a:off x="3980641" y="5396667"/>
              <a:ext cx="400787" cy="347479"/>
              <a:chOff x="0" y="0"/>
              <a:chExt cx="263601" cy="228536"/>
            </a:xfrm>
          </p:grpSpPr>
          <p:sp>
            <p:nvSpPr>
              <p:cNvPr name="Freeform 86" id="86"/>
              <p:cNvSpPr/>
              <p:nvPr/>
            </p:nvSpPr>
            <p:spPr>
              <a:xfrm flipH="false" flipV="false" rot="0">
                <a:off x="66294" y="67564"/>
                <a:ext cx="131445" cy="94615"/>
              </a:xfrm>
              <a:custGeom>
                <a:avLst/>
                <a:gdLst/>
                <a:ahLst/>
                <a:cxnLst/>
                <a:rect r="r" b="b" t="t" l="l"/>
                <a:pathLst>
                  <a:path h="94615" w="131445">
                    <a:moveTo>
                      <a:pt x="44323" y="0"/>
                    </a:moveTo>
                    <a:lnTo>
                      <a:pt x="131445" y="47371"/>
                    </a:lnTo>
                    <a:lnTo>
                      <a:pt x="99314" y="94615"/>
                    </a:lnTo>
                    <a:lnTo>
                      <a:pt x="85471" y="71755"/>
                    </a:lnTo>
                    <a:lnTo>
                      <a:pt x="27432" y="71755"/>
                    </a:lnTo>
                    <a:lnTo>
                      <a:pt x="0" y="24384"/>
                    </a:lnTo>
                    <a:lnTo>
                      <a:pt x="58039" y="24384"/>
                    </a:lnTo>
                    <a:lnTo>
                      <a:pt x="44323" y="0"/>
                    </a:lnTo>
                    <a:close/>
                  </a:path>
                </a:pathLst>
              </a:custGeom>
              <a:solidFill>
                <a:srgbClr val="FFFFFF"/>
              </a:solidFill>
            </p:spPr>
          </p:sp>
          <p:sp>
            <p:nvSpPr>
              <p:cNvPr name="Freeform 87" id="87"/>
              <p:cNvSpPr/>
              <p:nvPr/>
            </p:nvSpPr>
            <p:spPr>
              <a:xfrm flipH="false" flipV="false" rot="0">
                <a:off x="63500" y="63500"/>
                <a:ext cx="136525" cy="101600"/>
              </a:xfrm>
              <a:custGeom>
                <a:avLst/>
                <a:gdLst/>
                <a:ahLst/>
                <a:cxnLst/>
                <a:rect r="r" b="b" t="t" l="l"/>
                <a:pathLst>
                  <a:path h="101600" w="136525">
                    <a:moveTo>
                      <a:pt x="47879" y="2667"/>
                    </a:moveTo>
                    <a:lnTo>
                      <a:pt x="135001" y="50038"/>
                    </a:lnTo>
                    <a:lnTo>
                      <a:pt x="136525" y="50927"/>
                    </a:lnTo>
                    <a:lnTo>
                      <a:pt x="135509" y="52324"/>
                    </a:lnTo>
                    <a:lnTo>
                      <a:pt x="103378" y="99568"/>
                    </a:lnTo>
                    <a:lnTo>
                      <a:pt x="101981" y="101600"/>
                    </a:lnTo>
                    <a:lnTo>
                      <a:pt x="100711" y="99441"/>
                    </a:lnTo>
                    <a:lnTo>
                      <a:pt x="86868" y="76581"/>
                    </a:lnTo>
                    <a:lnTo>
                      <a:pt x="88265" y="75819"/>
                    </a:lnTo>
                    <a:lnTo>
                      <a:pt x="88265" y="77343"/>
                    </a:lnTo>
                    <a:lnTo>
                      <a:pt x="30226" y="77343"/>
                    </a:lnTo>
                    <a:lnTo>
                      <a:pt x="29337" y="77343"/>
                    </a:lnTo>
                    <a:lnTo>
                      <a:pt x="28829" y="76581"/>
                    </a:lnTo>
                    <a:lnTo>
                      <a:pt x="1397" y="29337"/>
                    </a:lnTo>
                    <a:lnTo>
                      <a:pt x="0" y="26924"/>
                    </a:lnTo>
                    <a:lnTo>
                      <a:pt x="2794" y="26924"/>
                    </a:lnTo>
                    <a:lnTo>
                      <a:pt x="60833" y="26924"/>
                    </a:lnTo>
                    <a:lnTo>
                      <a:pt x="60833" y="28448"/>
                    </a:lnTo>
                    <a:lnTo>
                      <a:pt x="59436" y="29210"/>
                    </a:lnTo>
                    <a:lnTo>
                      <a:pt x="45720" y="4826"/>
                    </a:lnTo>
                    <a:lnTo>
                      <a:pt x="43053" y="0"/>
                    </a:lnTo>
                    <a:lnTo>
                      <a:pt x="47879" y="2667"/>
                    </a:lnTo>
                    <a:moveTo>
                      <a:pt x="46355" y="5461"/>
                    </a:moveTo>
                    <a:lnTo>
                      <a:pt x="47117" y="4064"/>
                    </a:lnTo>
                    <a:lnTo>
                      <a:pt x="48514" y="3302"/>
                    </a:lnTo>
                    <a:lnTo>
                      <a:pt x="62230" y="27686"/>
                    </a:lnTo>
                    <a:lnTo>
                      <a:pt x="63500" y="30099"/>
                    </a:lnTo>
                    <a:lnTo>
                      <a:pt x="60833" y="30099"/>
                    </a:lnTo>
                    <a:lnTo>
                      <a:pt x="2794" y="30099"/>
                    </a:lnTo>
                    <a:lnTo>
                      <a:pt x="2794" y="28448"/>
                    </a:lnTo>
                    <a:lnTo>
                      <a:pt x="4191" y="27686"/>
                    </a:lnTo>
                    <a:lnTo>
                      <a:pt x="31623" y="74930"/>
                    </a:lnTo>
                    <a:lnTo>
                      <a:pt x="30226" y="75692"/>
                    </a:lnTo>
                    <a:lnTo>
                      <a:pt x="30226" y="74168"/>
                    </a:lnTo>
                    <a:lnTo>
                      <a:pt x="88392" y="74168"/>
                    </a:lnTo>
                    <a:lnTo>
                      <a:pt x="89281" y="74168"/>
                    </a:lnTo>
                    <a:lnTo>
                      <a:pt x="89789" y="74930"/>
                    </a:lnTo>
                    <a:lnTo>
                      <a:pt x="103632" y="97790"/>
                    </a:lnTo>
                    <a:lnTo>
                      <a:pt x="102235" y="98552"/>
                    </a:lnTo>
                    <a:lnTo>
                      <a:pt x="100965" y="97663"/>
                    </a:lnTo>
                    <a:lnTo>
                      <a:pt x="133096" y="50419"/>
                    </a:lnTo>
                    <a:lnTo>
                      <a:pt x="134366" y="51308"/>
                    </a:lnTo>
                    <a:lnTo>
                      <a:pt x="133604" y="52705"/>
                    </a:lnTo>
                    <a:lnTo>
                      <a:pt x="46355" y="5461"/>
                    </a:lnTo>
                    <a:close/>
                  </a:path>
                </a:pathLst>
              </a:custGeom>
              <a:solidFill>
                <a:srgbClr val="184372"/>
              </a:solidFill>
            </p:spPr>
          </p:sp>
        </p:grpSp>
        <p:grpSp>
          <p:nvGrpSpPr>
            <p:cNvPr name="Group 88" id="88"/>
            <p:cNvGrpSpPr>
              <a:grpSpLocks noChangeAspect="true"/>
            </p:cNvGrpSpPr>
            <p:nvPr/>
          </p:nvGrpSpPr>
          <p:grpSpPr>
            <a:xfrm rot="0">
              <a:off x="1625014" y="120634"/>
              <a:ext cx="3120170" cy="3113653"/>
              <a:chOff x="0" y="0"/>
              <a:chExt cx="2052193" cy="2047913"/>
            </a:xfrm>
          </p:grpSpPr>
          <p:sp>
            <p:nvSpPr>
              <p:cNvPr name="Freeform 89" id="89"/>
              <p:cNvSpPr/>
              <p:nvPr/>
            </p:nvSpPr>
            <p:spPr>
              <a:xfrm flipH="false" flipV="false" rot="0">
                <a:off x="63500" y="63500"/>
                <a:ext cx="1925193" cy="1920875"/>
              </a:xfrm>
              <a:custGeom>
                <a:avLst/>
                <a:gdLst/>
                <a:ahLst/>
                <a:cxnLst/>
                <a:rect r="r" b="b" t="t" l="l"/>
                <a:pathLst>
                  <a:path h="1920875" w="1925193">
                    <a:moveTo>
                      <a:pt x="963295" y="0"/>
                    </a:moveTo>
                    <a:cubicBezTo>
                      <a:pt x="1493901" y="0"/>
                      <a:pt x="1925193" y="430276"/>
                      <a:pt x="1925193" y="961263"/>
                    </a:cubicBezTo>
                    <a:cubicBezTo>
                      <a:pt x="1925193" y="1492250"/>
                      <a:pt x="1494028" y="1920875"/>
                      <a:pt x="963295" y="1920875"/>
                    </a:cubicBezTo>
                    <a:cubicBezTo>
                      <a:pt x="431165" y="1920875"/>
                      <a:pt x="0" y="1492123"/>
                      <a:pt x="0" y="961263"/>
                    </a:cubicBezTo>
                    <a:cubicBezTo>
                      <a:pt x="0" y="430403"/>
                      <a:pt x="431165" y="0"/>
                      <a:pt x="963295" y="0"/>
                    </a:cubicBezTo>
                    <a:close/>
                  </a:path>
                </a:pathLst>
              </a:custGeom>
              <a:solidFill>
                <a:srgbClr val="184372"/>
              </a:solidFill>
            </p:spPr>
          </p:sp>
          <p:sp>
            <p:nvSpPr>
              <p:cNvPr name="Freeform 90" id="90"/>
              <p:cNvSpPr/>
              <p:nvPr/>
            </p:nvSpPr>
            <p:spPr>
              <a:xfrm flipH="false" flipV="false" rot="0">
                <a:off x="162941" y="1024763"/>
                <a:ext cx="824357" cy="860552"/>
              </a:xfrm>
              <a:custGeom>
                <a:avLst/>
                <a:gdLst/>
                <a:ahLst/>
                <a:cxnLst/>
                <a:rect r="r" b="b" t="t" l="l"/>
                <a:pathLst>
                  <a:path h="860552" w="824357">
                    <a:moveTo>
                      <a:pt x="823976" y="860552"/>
                    </a:moveTo>
                    <a:cubicBezTo>
                      <a:pt x="365887" y="839089"/>
                      <a:pt x="0" y="461772"/>
                      <a:pt x="0" y="0"/>
                    </a:cubicBezTo>
                    <a:lnTo>
                      <a:pt x="9144" y="0"/>
                    </a:lnTo>
                    <a:cubicBezTo>
                      <a:pt x="9144" y="456692"/>
                      <a:pt x="371094" y="830072"/>
                      <a:pt x="824357" y="851281"/>
                    </a:cubicBezTo>
                    <a:close/>
                  </a:path>
                </a:pathLst>
              </a:custGeom>
              <a:solidFill>
                <a:srgbClr val="4AB3AC"/>
              </a:solidFill>
            </p:spPr>
          </p:sp>
          <p:sp>
            <p:nvSpPr>
              <p:cNvPr name="Freeform 91" id="91"/>
              <p:cNvSpPr/>
              <p:nvPr/>
            </p:nvSpPr>
            <p:spPr>
              <a:xfrm flipH="false" flipV="false" rot="0">
                <a:off x="977900" y="1851660"/>
                <a:ext cx="48895" cy="56388"/>
              </a:xfrm>
              <a:custGeom>
                <a:avLst/>
                <a:gdLst/>
                <a:ahLst/>
                <a:cxnLst/>
                <a:rect r="r" b="b" t="t" l="l"/>
                <a:pathLst>
                  <a:path h="56388" w="48895">
                    <a:moveTo>
                      <a:pt x="1524" y="0"/>
                    </a:moveTo>
                    <a:lnTo>
                      <a:pt x="48895" y="28956"/>
                    </a:lnTo>
                    <a:lnTo>
                      <a:pt x="0" y="56388"/>
                    </a:lnTo>
                    <a:lnTo>
                      <a:pt x="1524" y="0"/>
                    </a:lnTo>
                    <a:close/>
                  </a:path>
                </a:pathLst>
              </a:custGeom>
              <a:solidFill>
                <a:srgbClr val="4AB3AC"/>
              </a:solidFill>
            </p:spPr>
          </p:sp>
        </p:grpSp>
        <p:grpSp>
          <p:nvGrpSpPr>
            <p:cNvPr name="Group 92" id="92"/>
            <p:cNvGrpSpPr>
              <a:grpSpLocks noChangeAspect="true"/>
            </p:cNvGrpSpPr>
            <p:nvPr/>
          </p:nvGrpSpPr>
          <p:grpSpPr>
            <a:xfrm rot="0">
              <a:off x="4393390" y="4848918"/>
              <a:ext cx="360628" cy="378180"/>
              <a:chOff x="0" y="0"/>
              <a:chExt cx="237198" cy="248742"/>
            </a:xfrm>
          </p:grpSpPr>
          <p:sp>
            <p:nvSpPr>
              <p:cNvPr name="Freeform 93" id="93"/>
              <p:cNvSpPr/>
              <p:nvPr/>
            </p:nvSpPr>
            <p:spPr>
              <a:xfrm flipH="false" flipV="false" rot="0">
                <a:off x="65532" y="66167"/>
                <a:ext cx="105537" cy="117475"/>
              </a:xfrm>
              <a:custGeom>
                <a:avLst/>
                <a:gdLst/>
                <a:ahLst/>
                <a:cxnLst/>
                <a:rect r="r" b="b" t="t" l="l"/>
                <a:pathLst>
                  <a:path h="117475" w="105537">
                    <a:moveTo>
                      <a:pt x="94742" y="59563"/>
                    </a:moveTo>
                    <a:lnTo>
                      <a:pt x="13716" y="0"/>
                    </a:lnTo>
                    <a:lnTo>
                      <a:pt x="0" y="59563"/>
                    </a:lnTo>
                    <a:lnTo>
                      <a:pt x="24384" y="59563"/>
                    </a:lnTo>
                    <a:lnTo>
                      <a:pt x="56642" y="117475"/>
                    </a:lnTo>
                    <a:lnTo>
                      <a:pt x="105537" y="117475"/>
                    </a:lnTo>
                    <a:lnTo>
                      <a:pt x="71755" y="59563"/>
                    </a:lnTo>
                    <a:lnTo>
                      <a:pt x="94742" y="59563"/>
                    </a:lnTo>
                    <a:close/>
                  </a:path>
                </a:pathLst>
              </a:custGeom>
              <a:solidFill>
                <a:srgbClr val="FFFFFF"/>
              </a:solidFill>
            </p:spPr>
          </p:sp>
          <p:sp>
            <p:nvSpPr>
              <p:cNvPr name="Freeform 94" id="94"/>
              <p:cNvSpPr/>
              <p:nvPr/>
            </p:nvSpPr>
            <p:spPr>
              <a:xfrm flipH="false" flipV="false" rot="0">
                <a:off x="63500" y="63500"/>
                <a:ext cx="110363" cy="121793"/>
              </a:xfrm>
              <a:custGeom>
                <a:avLst/>
                <a:gdLst/>
                <a:ahLst/>
                <a:cxnLst/>
                <a:rect r="r" b="b" t="t" l="l"/>
                <a:pathLst>
                  <a:path h="121793" w="110363">
                    <a:moveTo>
                      <a:pt x="95885" y="63500"/>
                    </a:moveTo>
                    <a:lnTo>
                      <a:pt x="14732" y="3937"/>
                    </a:lnTo>
                    <a:lnTo>
                      <a:pt x="15621" y="2667"/>
                    </a:lnTo>
                    <a:lnTo>
                      <a:pt x="17145" y="3048"/>
                    </a:lnTo>
                    <a:lnTo>
                      <a:pt x="3556" y="62611"/>
                    </a:lnTo>
                    <a:lnTo>
                      <a:pt x="2032" y="62230"/>
                    </a:lnTo>
                    <a:lnTo>
                      <a:pt x="2032" y="60706"/>
                    </a:lnTo>
                    <a:lnTo>
                      <a:pt x="26416" y="60706"/>
                    </a:lnTo>
                    <a:lnTo>
                      <a:pt x="27305" y="60706"/>
                    </a:lnTo>
                    <a:lnTo>
                      <a:pt x="27813" y="61468"/>
                    </a:lnTo>
                    <a:lnTo>
                      <a:pt x="59944" y="119380"/>
                    </a:lnTo>
                    <a:lnTo>
                      <a:pt x="58547" y="120142"/>
                    </a:lnTo>
                    <a:lnTo>
                      <a:pt x="58547" y="118618"/>
                    </a:lnTo>
                    <a:lnTo>
                      <a:pt x="107442" y="118618"/>
                    </a:lnTo>
                    <a:lnTo>
                      <a:pt x="107442" y="120142"/>
                    </a:lnTo>
                    <a:lnTo>
                      <a:pt x="106045" y="120904"/>
                    </a:lnTo>
                    <a:lnTo>
                      <a:pt x="72390" y="62992"/>
                    </a:lnTo>
                    <a:lnTo>
                      <a:pt x="70993" y="60579"/>
                    </a:lnTo>
                    <a:lnTo>
                      <a:pt x="73787" y="60579"/>
                    </a:lnTo>
                    <a:lnTo>
                      <a:pt x="96774" y="60579"/>
                    </a:lnTo>
                    <a:lnTo>
                      <a:pt x="96774" y="62230"/>
                    </a:lnTo>
                    <a:lnTo>
                      <a:pt x="95885" y="63500"/>
                    </a:lnTo>
                    <a:moveTo>
                      <a:pt x="97790" y="60960"/>
                    </a:moveTo>
                    <a:lnTo>
                      <a:pt x="101727" y="63881"/>
                    </a:lnTo>
                    <a:lnTo>
                      <a:pt x="96901" y="63881"/>
                    </a:lnTo>
                    <a:lnTo>
                      <a:pt x="73914" y="63881"/>
                    </a:lnTo>
                    <a:lnTo>
                      <a:pt x="73914" y="62230"/>
                    </a:lnTo>
                    <a:lnTo>
                      <a:pt x="75311" y="61468"/>
                    </a:lnTo>
                    <a:lnTo>
                      <a:pt x="108966" y="119380"/>
                    </a:lnTo>
                    <a:lnTo>
                      <a:pt x="110363" y="121793"/>
                    </a:lnTo>
                    <a:lnTo>
                      <a:pt x="107569" y="121793"/>
                    </a:lnTo>
                    <a:lnTo>
                      <a:pt x="58547" y="121793"/>
                    </a:lnTo>
                    <a:lnTo>
                      <a:pt x="57658" y="121793"/>
                    </a:lnTo>
                    <a:lnTo>
                      <a:pt x="57150" y="121031"/>
                    </a:lnTo>
                    <a:lnTo>
                      <a:pt x="25019" y="62992"/>
                    </a:lnTo>
                    <a:lnTo>
                      <a:pt x="26416" y="62230"/>
                    </a:lnTo>
                    <a:lnTo>
                      <a:pt x="26416" y="63754"/>
                    </a:lnTo>
                    <a:lnTo>
                      <a:pt x="2032" y="63754"/>
                    </a:lnTo>
                    <a:lnTo>
                      <a:pt x="0" y="63754"/>
                    </a:lnTo>
                    <a:lnTo>
                      <a:pt x="508" y="61849"/>
                    </a:lnTo>
                    <a:lnTo>
                      <a:pt x="14224" y="2413"/>
                    </a:lnTo>
                    <a:lnTo>
                      <a:pt x="14732" y="0"/>
                    </a:lnTo>
                    <a:lnTo>
                      <a:pt x="16637" y="1397"/>
                    </a:lnTo>
                    <a:lnTo>
                      <a:pt x="97663" y="60960"/>
                    </a:lnTo>
                    <a:close/>
                  </a:path>
                </a:pathLst>
              </a:custGeom>
              <a:solidFill>
                <a:srgbClr val="184372"/>
              </a:solidFill>
            </p:spPr>
          </p:sp>
        </p:grpSp>
        <p:sp>
          <p:nvSpPr>
            <p:cNvPr name="Freeform 95" id="95"/>
            <p:cNvSpPr/>
            <p:nvPr/>
          </p:nvSpPr>
          <p:spPr>
            <a:xfrm flipH="false" flipV="false" rot="0">
              <a:off x="4165387" y="4197826"/>
              <a:ext cx="1339286" cy="1818927"/>
            </a:xfrm>
            <a:custGeom>
              <a:avLst/>
              <a:gdLst/>
              <a:ahLst/>
              <a:cxnLst/>
              <a:rect r="r" b="b" t="t" l="l"/>
              <a:pathLst>
                <a:path h="1818927" w="1339286">
                  <a:moveTo>
                    <a:pt x="0" y="0"/>
                  </a:moveTo>
                  <a:lnTo>
                    <a:pt x="1339286" y="0"/>
                  </a:lnTo>
                  <a:lnTo>
                    <a:pt x="1339286" y="1818927"/>
                  </a:lnTo>
                  <a:lnTo>
                    <a:pt x="0" y="1818927"/>
                  </a:lnTo>
                  <a:lnTo>
                    <a:pt x="0" y="0"/>
                  </a:lnTo>
                  <a:close/>
                </a:path>
              </a:pathLst>
            </a:custGeom>
            <a:blipFill>
              <a:blip r:embed="rId21"/>
              <a:stretch>
                <a:fillRect l="0" t="0" r="0" b="0"/>
              </a:stretch>
            </a:blipFill>
          </p:spPr>
        </p:sp>
        <p:grpSp>
          <p:nvGrpSpPr>
            <p:cNvPr name="Group 96" id="96"/>
            <p:cNvGrpSpPr>
              <a:grpSpLocks noChangeAspect="true"/>
            </p:cNvGrpSpPr>
            <p:nvPr/>
          </p:nvGrpSpPr>
          <p:grpSpPr>
            <a:xfrm rot="0">
              <a:off x="0" y="0"/>
              <a:ext cx="936878" cy="1946846"/>
              <a:chOff x="0" y="0"/>
              <a:chExt cx="616204" cy="1280478"/>
            </a:xfrm>
          </p:grpSpPr>
          <p:sp>
            <p:nvSpPr>
              <p:cNvPr name="Freeform 97" id="97"/>
              <p:cNvSpPr/>
              <p:nvPr/>
            </p:nvSpPr>
            <p:spPr>
              <a:xfrm flipH="false" flipV="false" rot="0">
                <a:off x="63500" y="63500"/>
                <a:ext cx="360807" cy="1153414"/>
              </a:xfrm>
              <a:custGeom>
                <a:avLst/>
                <a:gdLst/>
                <a:ahLst/>
                <a:cxnLst/>
                <a:rect r="r" b="b" t="t" l="l"/>
                <a:pathLst>
                  <a:path h="1153414" w="360807">
                    <a:moveTo>
                      <a:pt x="0" y="0"/>
                    </a:moveTo>
                    <a:lnTo>
                      <a:pt x="0" y="599694"/>
                    </a:lnTo>
                    <a:lnTo>
                      <a:pt x="360807" y="1153414"/>
                    </a:lnTo>
                    <a:lnTo>
                      <a:pt x="360807" y="242570"/>
                    </a:lnTo>
                    <a:lnTo>
                      <a:pt x="201803" y="0"/>
                    </a:lnTo>
                    <a:close/>
                  </a:path>
                </a:pathLst>
              </a:custGeom>
              <a:solidFill>
                <a:srgbClr val="A1A3BE"/>
              </a:solidFill>
            </p:spPr>
          </p:sp>
          <p:sp>
            <p:nvSpPr>
              <p:cNvPr name="Freeform 98" id="98"/>
              <p:cNvSpPr/>
              <p:nvPr/>
            </p:nvSpPr>
            <p:spPr>
              <a:xfrm flipH="false" flipV="false" rot="0">
                <a:off x="274447" y="63500"/>
                <a:ext cx="278257" cy="463931"/>
              </a:xfrm>
              <a:custGeom>
                <a:avLst/>
                <a:gdLst/>
                <a:ahLst/>
                <a:cxnLst/>
                <a:rect r="r" b="b" t="t" l="l"/>
                <a:pathLst>
                  <a:path h="463931" w="278257">
                    <a:moveTo>
                      <a:pt x="278257" y="463931"/>
                    </a:moveTo>
                    <a:lnTo>
                      <a:pt x="0" y="0"/>
                    </a:lnTo>
                    <a:lnTo>
                      <a:pt x="180467" y="0"/>
                    </a:lnTo>
                    <a:lnTo>
                      <a:pt x="278257" y="161671"/>
                    </a:lnTo>
                    <a:lnTo>
                      <a:pt x="278257" y="463931"/>
                    </a:lnTo>
                    <a:close/>
                  </a:path>
                </a:pathLst>
              </a:custGeom>
              <a:solidFill>
                <a:srgbClr val="F5F5F8"/>
              </a:solidFill>
            </p:spPr>
          </p:sp>
        </p:grpSp>
        <p:sp>
          <p:nvSpPr>
            <p:cNvPr name="Freeform 99" id="99"/>
            <p:cNvSpPr/>
            <p:nvPr/>
          </p:nvSpPr>
          <p:spPr>
            <a:xfrm flipH="false" flipV="false" rot="0">
              <a:off x="1380850" y="2911297"/>
              <a:ext cx="893910" cy="837431"/>
            </a:xfrm>
            <a:custGeom>
              <a:avLst/>
              <a:gdLst/>
              <a:ahLst/>
              <a:cxnLst/>
              <a:rect r="r" b="b" t="t" l="l"/>
              <a:pathLst>
                <a:path h="837431" w="893910">
                  <a:moveTo>
                    <a:pt x="0" y="0"/>
                  </a:moveTo>
                  <a:lnTo>
                    <a:pt x="893910" y="0"/>
                  </a:lnTo>
                  <a:lnTo>
                    <a:pt x="893910" y="837431"/>
                  </a:lnTo>
                  <a:lnTo>
                    <a:pt x="0" y="837431"/>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00" id="100"/>
            <p:cNvSpPr/>
            <p:nvPr/>
          </p:nvSpPr>
          <p:spPr>
            <a:xfrm flipH="false" flipV="false" rot="0">
              <a:off x="1455287" y="4153540"/>
              <a:ext cx="1377736" cy="2495594"/>
            </a:xfrm>
            <a:custGeom>
              <a:avLst/>
              <a:gdLst/>
              <a:ahLst/>
              <a:cxnLst/>
              <a:rect r="r" b="b" t="t" l="l"/>
              <a:pathLst>
                <a:path h="2495594" w="1377736">
                  <a:moveTo>
                    <a:pt x="0" y="0"/>
                  </a:moveTo>
                  <a:lnTo>
                    <a:pt x="1377735" y="0"/>
                  </a:lnTo>
                  <a:lnTo>
                    <a:pt x="1377735" y="2495594"/>
                  </a:lnTo>
                  <a:lnTo>
                    <a:pt x="0" y="2495594"/>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01" id="101"/>
            <p:cNvSpPr/>
            <p:nvPr/>
          </p:nvSpPr>
          <p:spPr>
            <a:xfrm flipH="false" flipV="false" rot="0">
              <a:off x="2170244" y="1888295"/>
              <a:ext cx="694480" cy="640723"/>
            </a:xfrm>
            <a:custGeom>
              <a:avLst/>
              <a:gdLst/>
              <a:ahLst/>
              <a:cxnLst/>
              <a:rect r="r" b="b" t="t" l="l"/>
              <a:pathLst>
                <a:path h="640723" w="694480">
                  <a:moveTo>
                    <a:pt x="0" y="0"/>
                  </a:moveTo>
                  <a:lnTo>
                    <a:pt x="694479" y="0"/>
                  </a:lnTo>
                  <a:lnTo>
                    <a:pt x="694479" y="640723"/>
                  </a:lnTo>
                  <a:lnTo>
                    <a:pt x="0" y="640723"/>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grpSp>
          <p:nvGrpSpPr>
            <p:cNvPr name="Group 102" id="102"/>
            <p:cNvGrpSpPr>
              <a:grpSpLocks noChangeAspect="true"/>
            </p:cNvGrpSpPr>
            <p:nvPr/>
          </p:nvGrpSpPr>
          <p:grpSpPr>
            <a:xfrm rot="0">
              <a:off x="2864231" y="4349640"/>
              <a:ext cx="937167" cy="1278796"/>
              <a:chOff x="0" y="0"/>
              <a:chExt cx="616394" cy="841083"/>
            </a:xfrm>
          </p:grpSpPr>
          <p:sp>
            <p:nvSpPr>
              <p:cNvPr name="Freeform 103" id="103"/>
              <p:cNvSpPr/>
              <p:nvPr/>
            </p:nvSpPr>
            <p:spPr>
              <a:xfrm flipH="false" flipV="false" rot="0">
                <a:off x="465455" y="470916"/>
                <a:ext cx="35306" cy="24384"/>
              </a:xfrm>
              <a:custGeom>
                <a:avLst/>
                <a:gdLst/>
                <a:ahLst/>
                <a:cxnLst/>
                <a:rect r="r" b="b" t="t" l="l"/>
                <a:pathLst>
                  <a:path h="24384" w="35306">
                    <a:moveTo>
                      <a:pt x="7747" y="0"/>
                    </a:moveTo>
                    <a:lnTo>
                      <a:pt x="0" y="0"/>
                    </a:lnTo>
                    <a:lnTo>
                      <a:pt x="0" y="24384"/>
                    </a:lnTo>
                    <a:lnTo>
                      <a:pt x="35306" y="24384"/>
                    </a:lnTo>
                    <a:lnTo>
                      <a:pt x="35306" y="15240"/>
                    </a:lnTo>
                    <a:lnTo>
                      <a:pt x="21463" y="15240"/>
                    </a:lnTo>
                    <a:lnTo>
                      <a:pt x="21463" y="1524"/>
                    </a:lnTo>
                    <a:lnTo>
                      <a:pt x="13843" y="1524"/>
                    </a:lnTo>
                    <a:lnTo>
                      <a:pt x="13843" y="15240"/>
                    </a:lnTo>
                    <a:lnTo>
                      <a:pt x="7747" y="15240"/>
                    </a:lnTo>
                    <a:lnTo>
                      <a:pt x="7747" y="0"/>
                    </a:lnTo>
                    <a:close/>
                  </a:path>
                </a:pathLst>
              </a:custGeom>
              <a:solidFill>
                <a:srgbClr val="263D6A"/>
              </a:solidFill>
            </p:spPr>
          </p:sp>
          <p:sp>
            <p:nvSpPr>
              <p:cNvPr name="Freeform 104" id="104"/>
              <p:cNvSpPr/>
              <p:nvPr/>
            </p:nvSpPr>
            <p:spPr>
              <a:xfrm flipH="false" flipV="false" rot="0">
                <a:off x="464058" y="450342"/>
                <a:ext cx="36576" cy="9144"/>
              </a:xfrm>
              <a:custGeom>
                <a:avLst/>
                <a:gdLst/>
                <a:ahLst/>
                <a:cxnLst/>
                <a:rect r="r" b="b" t="t" l="l"/>
                <a:pathLst>
                  <a:path h="9144" w="36576">
                    <a:moveTo>
                      <a:pt x="0" y="0"/>
                    </a:moveTo>
                    <a:lnTo>
                      <a:pt x="36576" y="0"/>
                    </a:lnTo>
                    <a:lnTo>
                      <a:pt x="36576" y="9144"/>
                    </a:lnTo>
                    <a:lnTo>
                      <a:pt x="0" y="9144"/>
                    </a:lnTo>
                    <a:close/>
                  </a:path>
                </a:pathLst>
              </a:custGeom>
              <a:solidFill>
                <a:srgbClr val="263D6A"/>
              </a:solidFill>
            </p:spPr>
          </p:sp>
          <p:sp>
            <p:nvSpPr>
              <p:cNvPr name="Freeform 105" id="105"/>
              <p:cNvSpPr/>
              <p:nvPr/>
            </p:nvSpPr>
            <p:spPr>
              <a:xfrm flipH="false" flipV="false" rot="0">
                <a:off x="464058" y="408305"/>
                <a:ext cx="36703" cy="27432"/>
              </a:xfrm>
              <a:custGeom>
                <a:avLst/>
                <a:gdLst/>
                <a:ahLst/>
                <a:cxnLst/>
                <a:rect r="r" b="b" t="t" l="l"/>
                <a:pathLst>
                  <a:path h="27432" w="36703">
                    <a:moveTo>
                      <a:pt x="36703" y="0"/>
                    </a:moveTo>
                    <a:lnTo>
                      <a:pt x="0" y="0"/>
                    </a:lnTo>
                    <a:lnTo>
                      <a:pt x="0" y="9144"/>
                    </a:lnTo>
                    <a:lnTo>
                      <a:pt x="18415" y="9144"/>
                    </a:lnTo>
                    <a:lnTo>
                      <a:pt x="0" y="19812"/>
                    </a:lnTo>
                    <a:lnTo>
                      <a:pt x="0" y="27432"/>
                    </a:lnTo>
                    <a:lnTo>
                      <a:pt x="36703" y="27432"/>
                    </a:lnTo>
                    <a:lnTo>
                      <a:pt x="36703" y="18288"/>
                    </a:lnTo>
                    <a:lnTo>
                      <a:pt x="18415" y="18288"/>
                    </a:lnTo>
                    <a:lnTo>
                      <a:pt x="36703" y="7620"/>
                    </a:lnTo>
                    <a:lnTo>
                      <a:pt x="36703" y="0"/>
                    </a:lnTo>
                    <a:close/>
                  </a:path>
                </a:pathLst>
              </a:custGeom>
              <a:solidFill>
                <a:srgbClr val="263D6A"/>
              </a:solidFill>
            </p:spPr>
          </p:sp>
          <p:sp>
            <p:nvSpPr>
              <p:cNvPr name="Freeform 106" id="106"/>
              <p:cNvSpPr/>
              <p:nvPr/>
            </p:nvSpPr>
            <p:spPr>
              <a:xfrm flipH="false" flipV="false" rot="0">
                <a:off x="464058" y="370205"/>
                <a:ext cx="36703" cy="24384"/>
              </a:xfrm>
              <a:custGeom>
                <a:avLst/>
                <a:gdLst/>
                <a:ahLst/>
                <a:cxnLst/>
                <a:rect r="r" b="b" t="t" l="l"/>
                <a:pathLst>
                  <a:path h="24384" w="36703">
                    <a:moveTo>
                      <a:pt x="36703" y="0"/>
                    </a:moveTo>
                    <a:lnTo>
                      <a:pt x="29083" y="0"/>
                    </a:lnTo>
                    <a:lnTo>
                      <a:pt x="29083" y="15240"/>
                    </a:lnTo>
                    <a:lnTo>
                      <a:pt x="22987" y="15240"/>
                    </a:lnTo>
                    <a:lnTo>
                      <a:pt x="22987" y="1524"/>
                    </a:lnTo>
                    <a:lnTo>
                      <a:pt x="15367" y="1524"/>
                    </a:lnTo>
                    <a:lnTo>
                      <a:pt x="15367" y="15240"/>
                    </a:lnTo>
                    <a:lnTo>
                      <a:pt x="9144" y="15240"/>
                    </a:lnTo>
                    <a:lnTo>
                      <a:pt x="9144" y="0"/>
                    </a:lnTo>
                    <a:lnTo>
                      <a:pt x="0" y="0"/>
                    </a:lnTo>
                    <a:lnTo>
                      <a:pt x="0" y="24384"/>
                    </a:lnTo>
                    <a:lnTo>
                      <a:pt x="36703" y="24384"/>
                    </a:lnTo>
                    <a:lnTo>
                      <a:pt x="36703" y="0"/>
                    </a:lnTo>
                    <a:close/>
                  </a:path>
                </a:pathLst>
              </a:custGeom>
              <a:solidFill>
                <a:srgbClr val="263D6A"/>
              </a:solidFill>
            </p:spPr>
          </p:sp>
          <p:sp>
            <p:nvSpPr>
              <p:cNvPr name="Freeform 107" id="107"/>
              <p:cNvSpPr/>
              <p:nvPr/>
            </p:nvSpPr>
            <p:spPr>
              <a:xfrm flipH="false" flipV="false" rot="0">
                <a:off x="465455" y="316738"/>
                <a:ext cx="35306" cy="24384"/>
              </a:xfrm>
              <a:custGeom>
                <a:avLst/>
                <a:gdLst/>
                <a:ahLst/>
                <a:cxnLst/>
                <a:rect r="r" b="b" t="t" l="l"/>
                <a:pathLst>
                  <a:path h="24384" w="35306">
                    <a:moveTo>
                      <a:pt x="7747" y="0"/>
                    </a:moveTo>
                    <a:lnTo>
                      <a:pt x="0" y="0"/>
                    </a:lnTo>
                    <a:lnTo>
                      <a:pt x="0" y="24384"/>
                    </a:lnTo>
                    <a:lnTo>
                      <a:pt x="35306" y="24384"/>
                    </a:lnTo>
                    <a:lnTo>
                      <a:pt x="35306" y="15240"/>
                    </a:lnTo>
                    <a:lnTo>
                      <a:pt x="21463" y="15240"/>
                    </a:lnTo>
                    <a:lnTo>
                      <a:pt x="21463" y="1524"/>
                    </a:lnTo>
                    <a:lnTo>
                      <a:pt x="13843" y="1524"/>
                    </a:lnTo>
                    <a:lnTo>
                      <a:pt x="13843" y="15240"/>
                    </a:lnTo>
                    <a:lnTo>
                      <a:pt x="7747" y="15240"/>
                    </a:lnTo>
                    <a:lnTo>
                      <a:pt x="7747" y="0"/>
                    </a:lnTo>
                    <a:close/>
                  </a:path>
                </a:pathLst>
              </a:custGeom>
              <a:solidFill>
                <a:srgbClr val="263D6A"/>
              </a:solidFill>
            </p:spPr>
          </p:sp>
          <p:sp>
            <p:nvSpPr>
              <p:cNvPr name="Freeform 108" id="108"/>
              <p:cNvSpPr/>
              <p:nvPr/>
            </p:nvSpPr>
            <p:spPr>
              <a:xfrm flipH="false" flipV="false" rot="0">
                <a:off x="464058" y="275590"/>
                <a:ext cx="36703" cy="29083"/>
              </a:xfrm>
              <a:custGeom>
                <a:avLst/>
                <a:gdLst/>
                <a:ahLst/>
                <a:cxnLst/>
                <a:rect r="r" b="b" t="t" l="l"/>
                <a:pathLst>
                  <a:path h="29083" w="36703">
                    <a:moveTo>
                      <a:pt x="36703" y="0"/>
                    </a:moveTo>
                    <a:lnTo>
                      <a:pt x="21463" y="9271"/>
                    </a:lnTo>
                    <a:cubicBezTo>
                      <a:pt x="19939" y="6096"/>
                      <a:pt x="16891" y="3048"/>
                      <a:pt x="12319" y="3048"/>
                    </a:cubicBezTo>
                    <a:cubicBezTo>
                      <a:pt x="6096" y="3048"/>
                      <a:pt x="0" y="7747"/>
                      <a:pt x="0" y="15367"/>
                    </a:cubicBezTo>
                    <a:lnTo>
                      <a:pt x="0" y="29083"/>
                    </a:lnTo>
                    <a:lnTo>
                      <a:pt x="36703" y="29083"/>
                    </a:lnTo>
                    <a:lnTo>
                      <a:pt x="36703" y="19939"/>
                    </a:lnTo>
                    <a:lnTo>
                      <a:pt x="22987" y="19939"/>
                    </a:lnTo>
                    <a:lnTo>
                      <a:pt x="22987" y="16891"/>
                    </a:lnTo>
                    <a:lnTo>
                      <a:pt x="36703" y="10795"/>
                    </a:lnTo>
                    <a:lnTo>
                      <a:pt x="36703" y="0"/>
                    </a:lnTo>
                    <a:close/>
                    <a:moveTo>
                      <a:pt x="12319" y="12319"/>
                    </a:moveTo>
                    <a:cubicBezTo>
                      <a:pt x="13843" y="12319"/>
                      <a:pt x="15367" y="12319"/>
                      <a:pt x="15367" y="15367"/>
                    </a:cubicBezTo>
                    <a:lnTo>
                      <a:pt x="15367" y="19939"/>
                    </a:lnTo>
                    <a:lnTo>
                      <a:pt x="9144" y="19939"/>
                    </a:lnTo>
                    <a:lnTo>
                      <a:pt x="9144" y="15240"/>
                    </a:lnTo>
                    <a:cubicBezTo>
                      <a:pt x="9144" y="12192"/>
                      <a:pt x="10668" y="12192"/>
                      <a:pt x="12319" y="12192"/>
                    </a:cubicBezTo>
                    <a:close/>
                  </a:path>
                </a:pathLst>
              </a:custGeom>
              <a:solidFill>
                <a:srgbClr val="263D6A"/>
              </a:solidFill>
            </p:spPr>
          </p:sp>
          <p:sp>
            <p:nvSpPr>
              <p:cNvPr name="Freeform 109" id="109"/>
              <p:cNvSpPr/>
              <p:nvPr/>
            </p:nvSpPr>
            <p:spPr>
              <a:xfrm flipH="false" flipV="false" rot="0">
                <a:off x="464058" y="235966"/>
                <a:ext cx="36703" cy="33528"/>
              </a:xfrm>
              <a:custGeom>
                <a:avLst/>
                <a:gdLst/>
                <a:ahLst/>
                <a:cxnLst/>
                <a:rect r="r" b="b" t="t" l="l"/>
                <a:pathLst>
                  <a:path h="33528" w="36703">
                    <a:moveTo>
                      <a:pt x="36703" y="0"/>
                    </a:moveTo>
                    <a:lnTo>
                      <a:pt x="0" y="13716"/>
                    </a:lnTo>
                    <a:lnTo>
                      <a:pt x="0" y="19812"/>
                    </a:lnTo>
                    <a:lnTo>
                      <a:pt x="36703" y="33528"/>
                    </a:lnTo>
                    <a:lnTo>
                      <a:pt x="36703" y="24384"/>
                    </a:lnTo>
                    <a:lnTo>
                      <a:pt x="32131" y="22860"/>
                    </a:lnTo>
                    <a:lnTo>
                      <a:pt x="32131" y="10668"/>
                    </a:lnTo>
                    <a:lnTo>
                      <a:pt x="36703" y="9144"/>
                    </a:lnTo>
                    <a:lnTo>
                      <a:pt x="36703" y="0"/>
                    </a:lnTo>
                    <a:close/>
                    <a:moveTo>
                      <a:pt x="24511" y="13716"/>
                    </a:moveTo>
                    <a:lnTo>
                      <a:pt x="24511" y="19812"/>
                    </a:lnTo>
                    <a:lnTo>
                      <a:pt x="13716" y="16764"/>
                    </a:lnTo>
                    <a:lnTo>
                      <a:pt x="24511" y="13716"/>
                    </a:lnTo>
                    <a:close/>
                  </a:path>
                </a:pathLst>
              </a:custGeom>
              <a:solidFill>
                <a:srgbClr val="263D6A"/>
              </a:solidFill>
            </p:spPr>
          </p:sp>
          <p:sp>
            <p:nvSpPr>
              <p:cNvPr name="Freeform 110" id="110"/>
              <p:cNvSpPr/>
              <p:nvPr/>
            </p:nvSpPr>
            <p:spPr>
              <a:xfrm flipH="false" flipV="false" rot="0">
                <a:off x="464058" y="200914"/>
                <a:ext cx="36703" cy="27559"/>
              </a:xfrm>
              <a:custGeom>
                <a:avLst/>
                <a:gdLst/>
                <a:ahLst/>
                <a:cxnLst/>
                <a:rect r="r" b="b" t="t" l="l"/>
                <a:pathLst>
                  <a:path h="27559" w="36703">
                    <a:moveTo>
                      <a:pt x="26035" y="0"/>
                    </a:moveTo>
                    <a:lnTo>
                      <a:pt x="26035" y="9271"/>
                    </a:lnTo>
                    <a:cubicBezTo>
                      <a:pt x="27559" y="9271"/>
                      <a:pt x="29083" y="10795"/>
                      <a:pt x="29083" y="13843"/>
                    </a:cubicBezTo>
                    <a:cubicBezTo>
                      <a:pt x="29083" y="15367"/>
                      <a:pt x="29083" y="16891"/>
                      <a:pt x="27559" y="16891"/>
                    </a:cubicBezTo>
                    <a:cubicBezTo>
                      <a:pt x="26035" y="18415"/>
                      <a:pt x="26035" y="18415"/>
                      <a:pt x="18288" y="18415"/>
                    </a:cubicBezTo>
                    <a:cubicBezTo>
                      <a:pt x="12192" y="18415"/>
                      <a:pt x="10668" y="18415"/>
                      <a:pt x="9144" y="16891"/>
                    </a:cubicBezTo>
                    <a:cubicBezTo>
                      <a:pt x="9144" y="16891"/>
                      <a:pt x="7620" y="15367"/>
                      <a:pt x="7620" y="13843"/>
                    </a:cubicBezTo>
                    <a:cubicBezTo>
                      <a:pt x="7620" y="10795"/>
                      <a:pt x="10668" y="9271"/>
                      <a:pt x="12192" y="9271"/>
                    </a:cubicBezTo>
                    <a:lnTo>
                      <a:pt x="12192" y="0"/>
                    </a:lnTo>
                    <a:cubicBezTo>
                      <a:pt x="4572" y="1524"/>
                      <a:pt x="0" y="6223"/>
                      <a:pt x="0" y="13843"/>
                    </a:cubicBezTo>
                    <a:cubicBezTo>
                      <a:pt x="0" y="18415"/>
                      <a:pt x="1524" y="21463"/>
                      <a:pt x="4572" y="22987"/>
                    </a:cubicBezTo>
                    <a:cubicBezTo>
                      <a:pt x="7620" y="27559"/>
                      <a:pt x="12192" y="27559"/>
                      <a:pt x="18288" y="27559"/>
                    </a:cubicBezTo>
                    <a:cubicBezTo>
                      <a:pt x="24384" y="27559"/>
                      <a:pt x="29083" y="27559"/>
                      <a:pt x="33655" y="22987"/>
                    </a:cubicBezTo>
                    <a:cubicBezTo>
                      <a:pt x="35179" y="21463"/>
                      <a:pt x="36703" y="18415"/>
                      <a:pt x="36703" y="13843"/>
                    </a:cubicBezTo>
                    <a:cubicBezTo>
                      <a:pt x="36703" y="6223"/>
                      <a:pt x="33655" y="1524"/>
                      <a:pt x="26035" y="0"/>
                    </a:cubicBezTo>
                    <a:close/>
                  </a:path>
                </a:pathLst>
              </a:custGeom>
              <a:solidFill>
                <a:srgbClr val="263D6A"/>
              </a:solidFill>
            </p:spPr>
          </p:sp>
          <p:sp>
            <p:nvSpPr>
              <p:cNvPr name="Freeform 111" id="111"/>
              <p:cNvSpPr/>
              <p:nvPr/>
            </p:nvSpPr>
            <p:spPr>
              <a:xfrm flipH="false" flipV="false" rot="0">
                <a:off x="465455" y="165735"/>
                <a:ext cx="35306" cy="27432"/>
              </a:xfrm>
              <a:custGeom>
                <a:avLst/>
                <a:gdLst/>
                <a:ahLst/>
                <a:cxnLst/>
                <a:rect r="r" b="b" t="t" l="l"/>
                <a:pathLst>
                  <a:path h="27432" w="35306">
                    <a:moveTo>
                      <a:pt x="7747" y="0"/>
                    </a:moveTo>
                    <a:lnTo>
                      <a:pt x="0" y="0"/>
                    </a:lnTo>
                    <a:lnTo>
                      <a:pt x="0" y="27432"/>
                    </a:lnTo>
                    <a:lnTo>
                      <a:pt x="7747" y="27432"/>
                    </a:lnTo>
                    <a:lnTo>
                      <a:pt x="7747" y="18288"/>
                    </a:lnTo>
                    <a:lnTo>
                      <a:pt x="35306" y="18288"/>
                    </a:lnTo>
                    <a:lnTo>
                      <a:pt x="35306" y="9144"/>
                    </a:lnTo>
                    <a:lnTo>
                      <a:pt x="7747" y="9144"/>
                    </a:lnTo>
                    <a:lnTo>
                      <a:pt x="7747" y="0"/>
                    </a:lnTo>
                    <a:close/>
                  </a:path>
                </a:pathLst>
              </a:custGeom>
              <a:solidFill>
                <a:srgbClr val="263D6A"/>
              </a:solidFill>
            </p:spPr>
          </p:sp>
          <p:sp>
            <p:nvSpPr>
              <p:cNvPr name="Freeform 112" id="112"/>
              <p:cNvSpPr/>
              <p:nvPr/>
            </p:nvSpPr>
            <p:spPr>
              <a:xfrm flipH="false" flipV="false" rot="0">
                <a:off x="464058" y="145542"/>
                <a:ext cx="36576" cy="9144"/>
              </a:xfrm>
              <a:custGeom>
                <a:avLst/>
                <a:gdLst/>
                <a:ahLst/>
                <a:cxnLst/>
                <a:rect r="r" b="b" t="t" l="l"/>
                <a:pathLst>
                  <a:path h="9144" w="36576">
                    <a:moveTo>
                      <a:pt x="0" y="0"/>
                    </a:moveTo>
                    <a:lnTo>
                      <a:pt x="36576" y="0"/>
                    </a:lnTo>
                    <a:lnTo>
                      <a:pt x="36576" y="9144"/>
                    </a:lnTo>
                    <a:lnTo>
                      <a:pt x="0" y="9144"/>
                    </a:lnTo>
                    <a:close/>
                  </a:path>
                </a:pathLst>
              </a:custGeom>
              <a:solidFill>
                <a:srgbClr val="263D6A"/>
              </a:solidFill>
            </p:spPr>
          </p:sp>
          <p:sp>
            <p:nvSpPr>
              <p:cNvPr name="Freeform 113" id="113"/>
              <p:cNvSpPr/>
              <p:nvPr/>
            </p:nvSpPr>
            <p:spPr>
              <a:xfrm flipH="false" flipV="false" rot="0">
                <a:off x="464185" y="106172"/>
                <a:ext cx="36703" cy="27432"/>
              </a:xfrm>
              <a:custGeom>
                <a:avLst/>
                <a:gdLst/>
                <a:ahLst/>
                <a:cxnLst/>
                <a:rect r="r" b="b" t="t" l="l"/>
                <a:pathLst>
                  <a:path h="27432" w="36703">
                    <a:moveTo>
                      <a:pt x="18288" y="0"/>
                    </a:moveTo>
                    <a:cubicBezTo>
                      <a:pt x="12192" y="0"/>
                      <a:pt x="7620" y="0"/>
                      <a:pt x="4572" y="3048"/>
                    </a:cubicBezTo>
                    <a:cubicBezTo>
                      <a:pt x="1524" y="6096"/>
                      <a:pt x="0" y="9144"/>
                      <a:pt x="0" y="13716"/>
                    </a:cubicBezTo>
                    <a:cubicBezTo>
                      <a:pt x="0" y="18288"/>
                      <a:pt x="1524" y="21336"/>
                      <a:pt x="4572" y="22860"/>
                    </a:cubicBezTo>
                    <a:cubicBezTo>
                      <a:pt x="7620" y="27432"/>
                      <a:pt x="12192" y="27432"/>
                      <a:pt x="18288" y="27432"/>
                    </a:cubicBezTo>
                    <a:cubicBezTo>
                      <a:pt x="24384" y="27432"/>
                      <a:pt x="29083" y="27432"/>
                      <a:pt x="33655" y="22860"/>
                    </a:cubicBezTo>
                    <a:cubicBezTo>
                      <a:pt x="35179" y="21336"/>
                      <a:pt x="36703" y="18288"/>
                      <a:pt x="36703" y="13716"/>
                    </a:cubicBezTo>
                    <a:cubicBezTo>
                      <a:pt x="36703" y="9144"/>
                      <a:pt x="35179" y="6096"/>
                      <a:pt x="33655" y="3048"/>
                    </a:cubicBezTo>
                    <a:cubicBezTo>
                      <a:pt x="29083" y="0"/>
                      <a:pt x="24511" y="0"/>
                      <a:pt x="18288" y="0"/>
                    </a:cubicBezTo>
                    <a:close/>
                    <a:moveTo>
                      <a:pt x="18288" y="9144"/>
                    </a:moveTo>
                    <a:cubicBezTo>
                      <a:pt x="26035" y="9144"/>
                      <a:pt x="26035" y="9144"/>
                      <a:pt x="27559" y="10668"/>
                    </a:cubicBezTo>
                    <a:cubicBezTo>
                      <a:pt x="29083" y="10668"/>
                      <a:pt x="29083" y="12192"/>
                      <a:pt x="29083" y="13716"/>
                    </a:cubicBezTo>
                    <a:cubicBezTo>
                      <a:pt x="29083" y="15240"/>
                      <a:pt x="29083" y="16764"/>
                      <a:pt x="27559" y="16764"/>
                    </a:cubicBezTo>
                    <a:cubicBezTo>
                      <a:pt x="26035" y="18288"/>
                      <a:pt x="26035" y="18288"/>
                      <a:pt x="18288" y="18288"/>
                    </a:cubicBezTo>
                    <a:cubicBezTo>
                      <a:pt x="12192" y="18288"/>
                      <a:pt x="10668" y="18288"/>
                      <a:pt x="9144" y="16764"/>
                    </a:cubicBezTo>
                    <a:cubicBezTo>
                      <a:pt x="9144" y="16764"/>
                      <a:pt x="7620" y="15240"/>
                      <a:pt x="7620" y="13716"/>
                    </a:cubicBezTo>
                    <a:cubicBezTo>
                      <a:pt x="7620" y="12192"/>
                      <a:pt x="9144" y="10668"/>
                      <a:pt x="9144" y="10668"/>
                    </a:cubicBezTo>
                    <a:cubicBezTo>
                      <a:pt x="10668" y="9144"/>
                      <a:pt x="12192" y="9144"/>
                      <a:pt x="18288" y="9144"/>
                    </a:cubicBezTo>
                    <a:close/>
                  </a:path>
                </a:pathLst>
              </a:custGeom>
              <a:solidFill>
                <a:srgbClr val="263D6A"/>
              </a:solidFill>
            </p:spPr>
          </p:sp>
          <p:sp>
            <p:nvSpPr>
              <p:cNvPr name="Freeform 114" id="114"/>
              <p:cNvSpPr/>
              <p:nvPr/>
            </p:nvSpPr>
            <p:spPr>
              <a:xfrm flipH="false" flipV="false" rot="0">
                <a:off x="464058" y="65024"/>
                <a:ext cx="36703" cy="29083"/>
              </a:xfrm>
              <a:custGeom>
                <a:avLst/>
                <a:gdLst/>
                <a:ahLst/>
                <a:cxnLst/>
                <a:rect r="r" b="b" t="t" l="l"/>
                <a:pathLst>
                  <a:path h="29083" w="36703">
                    <a:moveTo>
                      <a:pt x="36703" y="0"/>
                    </a:moveTo>
                    <a:lnTo>
                      <a:pt x="0" y="0"/>
                    </a:lnTo>
                    <a:lnTo>
                      <a:pt x="0" y="9144"/>
                    </a:lnTo>
                    <a:lnTo>
                      <a:pt x="18288" y="9144"/>
                    </a:lnTo>
                    <a:lnTo>
                      <a:pt x="0" y="21463"/>
                    </a:lnTo>
                    <a:lnTo>
                      <a:pt x="0" y="29083"/>
                    </a:lnTo>
                    <a:lnTo>
                      <a:pt x="36703" y="29083"/>
                    </a:lnTo>
                    <a:lnTo>
                      <a:pt x="36703" y="19812"/>
                    </a:lnTo>
                    <a:lnTo>
                      <a:pt x="18288" y="19812"/>
                    </a:lnTo>
                    <a:lnTo>
                      <a:pt x="36703" y="7620"/>
                    </a:lnTo>
                    <a:lnTo>
                      <a:pt x="36703" y="0"/>
                    </a:lnTo>
                    <a:close/>
                  </a:path>
                </a:pathLst>
              </a:custGeom>
              <a:solidFill>
                <a:srgbClr val="263D6A"/>
              </a:solidFill>
            </p:spPr>
          </p:sp>
          <p:sp>
            <p:nvSpPr>
              <p:cNvPr name="Freeform 115" id="115"/>
              <p:cNvSpPr/>
              <p:nvPr/>
            </p:nvSpPr>
            <p:spPr>
              <a:xfrm flipH="false" flipV="false" rot="0">
                <a:off x="516128" y="248031"/>
                <a:ext cx="36703" cy="27432"/>
              </a:xfrm>
              <a:custGeom>
                <a:avLst/>
                <a:gdLst/>
                <a:ahLst/>
                <a:cxnLst/>
                <a:rect r="r" b="b" t="t" l="l"/>
                <a:pathLst>
                  <a:path h="27432" w="36703">
                    <a:moveTo>
                      <a:pt x="18415" y="0"/>
                    </a:moveTo>
                    <a:cubicBezTo>
                      <a:pt x="12192" y="0"/>
                      <a:pt x="7620" y="0"/>
                      <a:pt x="3048" y="3048"/>
                    </a:cubicBezTo>
                    <a:cubicBezTo>
                      <a:pt x="0" y="6096"/>
                      <a:pt x="0" y="9144"/>
                      <a:pt x="0" y="13716"/>
                    </a:cubicBezTo>
                    <a:cubicBezTo>
                      <a:pt x="0" y="18288"/>
                      <a:pt x="0" y="21336"/>
                      <a:pt x="3048" y="22860"/>
                    </a:cubicBezTo>
                    <a:cubicBezTo>
                      <a:pt x="7620" y="27432"/>
                      <a:pt x="12192" y="27432"/>
                      <a:pt x="18415" y="27432"/>
                    </a:cubicBezTo>
                    <a:cubicBezTo>
                      <a:pt x="24638" y="27432"/>
                      <a:pt x="29083" y="27432"/>
                      <a:pt x="32131" y="22860"/>
                    </a:cubicBezTo>
                    <a:cubicBezTo>
                      <a:pt x="35179" y="21336"/>
                      <a:pt x="36703" y="18288"/>
                      <a:pt x="36703" y="13716"/>
                    </a:cubicBezTo>
                    <a:cubicBezTo>
                      <a:pt x="36703" y="9144"/>
                      <a:pt x="35179" y="6096"/>
                      <a:pt x="32131" y="3048"/>
                    </a:cubicBezTo>
                    <a:cubicBezTo>
                      <a:pt x="29083" y="0"/>
                      <a:pt x="24511" y="0"/>
                      <a:pt x="18415" y="0"/>
                    </a:cubicBezTo>
                    <a:close/>
                    <a:moveTo>
                      <a:pt x="18415" y="9144"/>
                    </a:moveTo>
                    <a:cubicBezTo>
                      <a:pt x="24511" y="9144"/>
                      <a:pt x="26035" y="9144"/>
                      <a:pt x="26035" y="10668"/>
                    </a:cubicBezTo>
                    <a:cubicBezTo>
                      <a:pt x="27559" y="10668"/>
                      <a:pt x="27559" y="12192"/>
                      <a:pt x="27559" y="13716"/>
                    </a:cubicBezTo>
                    <a:cubicBezTo>
                      <a:pt x="27559" y="15240"/>
                      <a:pt x="27559" y="16764"/>
                      <a:pt x="26035" y="16764"/>
                    </a:cubicBezTo>
                    <a:cubicBezTo>
                      <a:pt x="26035" y="18288"/>
                      <a:pt x="24511" y="18288"/>
                      <a:pt x="18415" y="18288"/>
                    </a:cubicBezTo>
                    <a:cubicBezTo>
                      <a:pt x="10668" y="18288"/>
                      <a:pt x="9144" y="18288"/>
                      <a:pt x="9144" y="16764"/>
                    </a:cubicBezTo>
                    <a:cubicBezTo>
                      <a:pt x="7620" y="16764"/>
                      <a:pt x="7620" y="15240"/>
                      <a:pt x="7620" y="13716"/>
                    </a:cubicBezTo>
                    <a:cubicBezTo>
                      <a:pt x="7620" y="12192"/>
                      <a:pt x="7620" y="10668"/>
                      <a:pt x="9144" y="10668"/>
                    </a:cubicBezTo>
                    <a:cubicBezTo>
                      <a:pt x="9144" y="9144"/>
                      <a:pt x="10668" y="9144"/>
                      <a:pt x="18415" y="9144"/>
                    </a:cubicBezTo>
                    <a:close/>
                  </a:path>
                </a:pathLst>
              </a:custGeom>
              <a:solidFill>
                <a:srgbClr val="263D6A"/>
              </a:solidFill>
            </p:spPr>
          </p:sp>
          <p:sp>
            <p:nvSpPr>
              <p:cNvPr name="Freeform 116" id="116"/>
              <p:cNvSpPr/>
              <p:nvPr/>
            </p:nvSpPr>
            <p:spPr>
              <a:xfrm flipH="false" flipV="false" rot="0">
                <a:off x="516128" y="208407"/>
                <a:ext cx="36830" cy="27432"/>
              </a:xfrm>
              <a:custGeom>
                <a:avLst/>
                <a:gdLst/>
                <a:ahLst/>
                <a:cxnLst/>
                <a:rect r="r" b="b" t="t" l="l"/>
                <a:pathLst>
                  <a:path h="27432" w="36830">
                    <a:moveTo>
                      <a:pt x="22987" y="0"/>
                    </a:moveTo>
                    <a:lnTo>
                      <a:pt x="0" y="0"/>
                    </a:lnTo>
                    <a:lnTo>
                      <a:pt x="0" y="9144"/>
                    </a:lnTo>
                    <a:lnTo>
                      <a:pt x="22987" y="9144"/>
                    </a:lnTo>
                    <a:cubicBezTo>
                      <a:pt x="26035" y="9144"/>
                      <a:pt x="27559" y="10668"/>
                      <a:pt x="27559" y="13716"/>
                    </a:cubicBezTo>
                    <a:cubicBezTo>
                      <a:pt x="27559" y="16764"/>
                      <a:pt x="26035" y="18288"/>
                      <a:pt x="22987" y="18288"/>
                    </a:cubicBezTo>
                    <a:lnTo>
                      <a:pt x="0" y="18288"/>
                    </a:lnTo>
                    <a:lnTo>
                      <a:pt x="0" y="27432"/>
                    </a:lnTo>
                    <a:lnTo>
                      <a:pt x="22987" y="27432"/>
                    </a:lnTo>
                    <a:cubicBezTo>
                      <a:pt x="30734" y="27432"/>
                      <a:pt x="36830" y="21336"/>
                      <a:pt x="36830" y="13716"/>
                    </a:cubicBezTo>
                    <a:cubicBezTo>
                      <a:pt x="36830" y="6096"/>
                      <a:pt x="30734" y="0"/>
                      <a:pt x="22987" y="0"/>
                    </a:cubicBezTo>
                    <a:close/>
                  </a:path>
                </a:pathLst>
              </a:custGeom>
              <a:solidFill>
                <a:srgbClr val="263D6A"/>
              </a:solidFill>
            </p:spPr>
          </p:sp>
          <p:sp>
            <p:nvSpPr>
              <p:cNvPr name="Freeform 117" id="117"/>
              <p:cNvSpPr/>
              <p:nvPr/>
            </p:nvSpPr>
            <p:spPr>
              <a:xfrm flipH="false" flipV="false" rot="0">
                <a:off x="516128" y="171831"/>
                <a:ext cx="35179" cy="25908"/>
              </a:xfrm>
              <a:custGeom>
                <a:avLst/>
                <a:gdLst/>
                <a:ahLst/>
                <a:cxnLst/>
                <a:rect r="r" b="b" t="t" l="l"/>
                <a:pathLst>
                  <a:path h="25908" w="35179">
                    <a:moveTo>
                      <a:pt x="7620" y="0"/>
                    </a:moveTo>
                    <a:lnTo>
                      <a:pt x="0" y="0"/>
                    </a:lnTo>
                    <a:lnTo>
                      <a:pt x="0" y="25908"/>
                    </a:lnTo>
                    <a:lnTo>
                      <a:pt x="7620" y="25908"/>
                    </a:lnTo>
                    <a:lnTo>
                      <a:pt x="7620" y="16764"/>
                    </a:lnTo>
                    <a:lnTo>
                      <a:pt x="35179" y="16764"/>
                    </a:lnTo>
                    <a:lnTo>
                      <a:pt x="35179" y="9144"/>
                    </a:lnTo>
                    <a:lnTo>
                      <a:pt x="7620" y="9144"/>
                    </a:lnTo>
                    <a:lnTo>
                      <a:pt x="7620" y="0"/>
                    </a:lnTo>
                    <a:close/>
                  </a:path>
                </a:pathLst>
              </a:custGeom>
              <a:solidFill>
                <a:srgbClr val="263D6A"/>
              </a:solidFill>
            </p:spPr>
          </p:sp>
          <p:sp>
            <p:nvSpPr>
              <p:cNvPr name="Freeform 118" id="118"/>
              <p:cNvSpPr/>
              <p:nvPr/>
            </p:nvSpPr>
            <p:spPr>
              <a:xfrm flipH="false" flipV="false" rot="0">
                <a:off x="516128" y="136779"/>
                <a:ext cx="35179" cy="22860"/>
              </a:xfrm>
              <a:custGeom>
                <a:avLst/>
                <a:gdLst/>
                <a:ahLst/>
                <a:cxnLst/>
                <a:rect r="r" b="b" t="t" l="l"/>
                <a:pathLst>
                  <a:path h="22860" w="35179">
                    <a:moveTo>
                      <a:pt x="35179" y="0"/>
                    </a:moveTo>
                    <a:lnTo>
                      <a:pt x="27559" y="0"/>
                    </a:lnTo>
                    <a:lnTo>
                      <a:pt x="27559" y="15240"/>
                    </a:lnTo>
                    <a:lnTo>
                      <a:pt x="0" y="15240"/>
                    </a:lnTo>
                    <a:lnTo>
                      <a:pt x="0" y="22860"/>
                    </a:lnTo>
                    <a:lnTo>
                      <a:pt x="35179" y="22860"/>
                    </a:lnTo>
                    <a:lnTo>
                      <a:pt x="35179" y="0"/>
                    </a:lnTo>
                    <a:close/>
                  </a:path>
                </a:pathLst>
              </a:custGeom>
              <a:solidFill>
                <a:srgbClr val="263D6A"/>
              </a:solidFill>
            </p:spPr>
          </p:sp>
          <p:sp>
            <p:nvSpPr>
              <p:cNvPr name="Freeform 119" id="119"/>
              <p:cNvSpPr/>
              <p:nvPr/>
            </p:nvSpPr>
            <p:spPr>
              <a:xfrm flipH="false" flipV="false" rot="0">
                <a:off x="516128" y="100076"/>
                <a:ext cx="35179" cy="24511"/>
              </a:xfrm>
              <a:custGeom>
                <a:avLst/>
                <a:gdLst/>
                <a:ahLst/>
                <a:cxnLst/>
                <a:rect r="r" b="b" t="t" l="l"/>
                <a:pathLst>
                  <a:path h="24511" w="35179">
                    <a:moveTo>
                      <a:pt x="35179" y="0"/>
                    </a:moveTo>
                    <a:lnTo>
                      <a:pt x="27559" y="0"/>
                    </a:lnTo>
                    <a:lnTo>
                      <a:pt x="27559" y="15367"/>
                    </a:lnTo>
                    <a:lnTo>
                      <a:pt x="21463" y="15367"/>
                    </a:lnTo>
                    <a:lnTo>
                      <a:pt x="21463" y="3048"/>
                    </a:lnTo>
                    <a:lnTo>
                      <a:pt x="13716" y="3048"/>
                    </a:lnTo>
                    <a:lnTo>
                      <a:pt x="13716" y="15367"/>
                    </a:lnTo>
                    <a:lnTo>
                      <a:pt x="7620" y="15367"/>
                    </a:lnTo>
                    <a:lnTo>
                      <a:pt x="7620" y="0"/>
                    </a:lnTo>
                    <a:lnTo>
                      <a:pt x="0" y="0"/>
                    </a:lnTo>
                    <a:lnTo>
                      <a:pt x="0" y="24511"/>
                    </a:lnTo>
                    <a:lnTo>
                      <a:pt x="35179" y="24511"/>
                    </a:lnTo>
                    <a:lnTo>
                      <a:pt x="35179" y="0"/>
                    </a:lnTo>
                    <a:close/>
                  </a:path>
                </a:pathLst>
              </a:custGeom>
              <a:solidFill>
                <a:srgbClr val="263D6A"/>
              </a:solidFill>
            </p:spPr>
          </p:sp>
          <p:sp>
            <p:nvSpPr>
              <p:cNvPr name="Freeform 120" id="120"/>
              <p:cNvSpPr/>
              <p:nvPr/>
            </p:nvSpPr>
            <p:spPr>
              <a:xfrm flipH="false" flipV="false" rot="0">
                <a:off x="516128" y="63500"/>
                <a:ext cx="35179" cy="25908"/>
              </a:xfrm>
              <a:custGeom>
                <a:avLst/>
                <a:gdLst/>
                <a:ahLst/>
                <a:cxnLst/>
                <a:rect r="r" b="b" t="t" l="l"/>
                <a:pathLst>
                  <a:path h="25908" w="35179">
                    <a:moveTo>
                      <a:pt x="7620" y="0"/>
                    </a:moveTo>
                    <a:lnTo>
                      <a:pt x="0" y="0"/>
                    </a:lnTo>
                    <a:lnTo>
                      <a:pt x="0" y="25908"/>
                    </a:lnTo>
                    <a:lnTo>
                      <a:pt x="7620" y="25908"/>
                    </a:lnTo>
                    <a:lnTo>
                      <a:pt x="7620" y="18288"/>
                    </a:lnTo>
                    <a:lnTo>
                      <a:pt x="35179" y="18288"/>
                    </a:lnTo>
                    <a:lnTo>
                      <a:pt x="35179" y="9144"/>
                    </a:lnTo>
                    <a:lnTo>
                      <a:pt x="7620" y="9144"/>
                    </a:lnTo>
                    <a:lnTo>
                      <a:pt x="7620" y="0"/>
                    </a:lnTo>
                    <a:close/>
                  </a:path>
                </a:pathLst>
              </a:custGeom>
              <a:solidFill>
                <a:srgbClr val="263D6A"/>
              </a:solidFill>
            </p:spPr>
          </p:sp>
          <p:sp>
            <p:nvSpPr>
              <p:cNvPr name="Freeform 121" id="121"/>
              <p:cNvSpPr/>
              <p:nvPr/>
            </p:nvSpPr>
            <p:spPr>
              <a:xfrm flipH="false" flipV="false" rot="0">
                <a:off x="84328" y="259080"/>
                <a:ext cx="345821" cy="493141"/>
              </a:xfrm>
              <a:custGeom>
                <a:avLst/>
                <a:gdLst/>
                <a:ahLst/>
                <a:cxnLst/>
                <a:rect r="r" b="b" t="t" l="l"/>
                <a:pathLst>
                  <a:path h="493141" w="345821">
                    <a:moveTo>
                      <a:pt x="335153" y="20193"/>
                    </a:moveTo>
                    <a:lnTo>
                      <a:pt x="334264" y="21463"/>
                    </a:lnTo>
                    <a:cubicBezTo>
                      <a:pt x="333121" y="23241"/>
                      <a:pt x="330708" y="23622"/>
                      <a:pt x="328930" y="22479"/>
                    </a:cubicBezTo>
                    <a:cubicBezTo>
                      <a:pt x="327152" y="21336"/>
                      <a:pt x="326771" y="18923"/>
                      <a:pt x="327914" y="17145"/>
                    </a:cubicBezTo>
                    <a:lnTo>
                      <a:pt x="328803" y="15875"/>
                    </a:lnTo>
                    <a:cubicBezTo>
                      <a:pt x="329946" y="14097"/>
                      <a:pt x="332359" y="13716"/>
                      <a:pt x="334137" y="14859"/>
                    </a:cubicBezTo>
                    <a:cubicBezTo>
                      <a:pt x="335915" y="16002"/>
                      <a:pt x="336296" y="18415"/>
                      <a:pt x="335153" y="20193"/>
                    </a:cubicBezTo>
                    <a:close/>
                    <a:moveTo>
                      <a:pt x="325501" y="34036"/>
                    </a:moveTo>
                    <a:lnTo>
                      <a:pt x="324612" y="35306"/>
                    </a:lnTo>
                    <a:cubicBezTo>
                      <a:pt x="323469" y="37084"/>
                      <a:pt x="321056" y="37465"/>
                      <a:pt x="319278" y="36322"/>
                    </a:cubicBezTo>
                    <a:cubicBezTo>
                      <a:pt x="317500" y="35179"/>
                      <a:pt x="317119" y="32766"/>
                      <a:pt x="318262" y="30988"/>
                    </a:cubicBezTo>
                    <a:lnTo>
                      <a:pt x="319151" y="29718"/>
                    </a:lnTo>
                    <a:cubicBezTo>
                      <a:pt x="320294" y="27940"/>
                      <a:pt x="322707" y="27559"/>
                      <a:pt x="324485" y="28702"/>
                    </a:cubicBezTo>
                    <a:cubicBezTo>
                      <a:pt x="326263" y="29845"/>
                      <a:pt x="326644" y="32258"/>
                      <a:pt x="325501" y="34036"/>
                    </a:cubicBezTo>
                    <a:close/>
                    <a:moveTo>
                      <a:pt x="315849" y="47879"/>
                    </a:moveTo>
                    <a:lnTo>
                      <a:pt x="314960" y="49149"/>
                    </a:lnTo>
                    <a:cubicBezTo>
                      <a:pt x="313817" y="50927"/>
                      <a:pt x="311404" y="51308"/>
                      <a:pt x="309626" y="50165"/>
                    </a:cubicBezTo>
                    <a:cubicBezTo>
                      <a:pt x="307848" y="49022"/>
                      <a:pt x="307467" y="46609"/>
                      <a:pt x="308610" y="44831"/>
                    </a:cubicBezTo>
                    <a:lnTo>
                      <a:pt x="309499" y="43561"/>
                    </a:lnTo>
                    <a:cubicBezTo>
                      <a:pt x="310642" y="41783"/>
                      <a:pt x="313055" y="41402"/>
                      <a:pt x="314833" y="42545"/>
                    </a:cubicBezTo>
                    <a:cubicBezTo>
                      <a:pt x="316611" y="43688"/>
                      <a:pt x="316992" y="46101"/>
                      <a:pt x="315849" y="47879"/>
                    </a:cubicBezTo>
                    <a:close/>
                    <a:moveTo>
                      <a:pt x="306197" y="61722"/>
                    </a:moveTo>
                    <a:lnTo>
                      <a:pt x="305308" y="62992"/>
                    </a:lnTo>
                    <a:cubicBezTo>
                      <a:pt x="304165" y="64770"/>
                      <a:pt x="301752" y="65151"/>
                      <a:pt x="299974" y="64008"/>
                    </a:cubicBezTo>
                    <a:cubicBezTo>
                      <a:pt x="298196" y="62865"/>
                      <a:pt x="297815" y="60452"/>
                      <a:pt x="298958" y="58674"/>
                    </a:cubicBezTo>
                    <a:lnTo>
                      <a:pt x="299847" y="57404"/>
                    </a:lnTo>
                    <a:cubicBezTo>
                      <a:pt x="300990" y="55626"/>
                      <a:pt x="303403" y="55245"/>
                      <a:pt x="305181" y="56388"/>
                    </a:cubicBezTo>
                    <a:cubicBezTo>
                      <a:pt x="306959" y="57531"/>
                      <a:pt x="307340" y="59944"/>
                      <a:pt x="306197" y="61722"/>
                    </a:cubicBezTo>
                    <a:close/>
                    <a:moveTo>
                      <a:pt x="296672" y="75438"/>
                    </a:moveTo>
                    <a:lnTo>
                      <a:pt x="295783" y="76708"/>
                    </a:lnTo>
                    <a:cubicBezTo>
                      <a:pt x="294640" y="78486"/>
                      <a:pt x="292227" y="78867"/>
                      <a:pt x="290449" y="77724"/>
                    </a:cubicBezTo>
                    <a:cubicBezTo>
                      <a:pt x="288671" y="76581"/>
                      <a:pt x="288290" y="74168"/>
                      <a:pt x="289433" y="72390"/>
                    </a:cubicBezTo>
                    <a:lnTo>
                      <a:pt x="290322" y="71120"/>
                    </a:lnTo>
                    <a:cubicBezTo>
                      <a:pt x="291465" y="69342"/>
                      <a:pt x="293878" y="68961"/>
                      <a:pt x="295656" y="70104"/>
                    </a:cubicBezTo>
                    <a:cubicBezTo>
                      <a:pt x="297434" y="71247"/>
                      <a:pt x="297815" y="73660"/>
                      <a:pt x="296672" y="75438"/>
                    </a:cubicBezTo>
                    <a:close/>
                    <a:moveTo>
                      <a:pt x="287020" y="89281"/>
                    </a:moveTo>
                    <a:lnTo>
                      <a:pt x="286131" y="90551"/>
                    </a:lnTo>
                    <a:cubicBezTo>
                      <a:pt x="284988" y="92329"/>
                      <a:pt x="282575" y="92710"/>
                      <a:pt x="280797" y="91567"/>
                    </a:cubicBezTo>
                    <a:cubicBezTo>
                      <a:pt x="279019" y="90424"/>
                      <a:pt x="278638" y="88011"/>
                      <a:pt x="279781" y="86233"/>
                    </a:cubicBezTo>
                    <a:lnTo>
                      <a:pt x="280670" y="84963"/>
                    </a:lnTo>
                    <a:cubicBezTo>
                      <a:pt x="281813" y="83185"/>
                      <a:pt x="284226" y="82804"/>
                      <a:pt x="286004" y="83947"/>
                    </a:cubicBezTo>
                    <a:cubicBezTo>
                      <a:pt x="287782" y="85090"/>
                      <a:pt x="288163" y="87503"/>
                      <a:pt x="287020" y="89281"/>
                    </a:cubicBezTo>
                    <a:close/>
                    <a:moveTo>
                      <a:pt x="277368" y="103124"/>
                    </a:moveTo>
                    <a:lnTo>
                      <a:pt x="276479" y="104394"/>
                    </a:lnTo>
                    <a:cubicBezTo>
                      <a:pt x="275336" y="106172"/>
                      <a:pt x="272923" y="106553"/>
                      <a:pt x="271145" y="105410"/>
                    </a:cubicBezTo>
                    <a:cubicBezTo>
                      <a:pt x="269367" y="104267"/>
                      <a:pt x="268986" y="101854"/>
                      <a:pt x="270129" y="100076"/>
                    </a:cubicBezTo>
                    <a:lnTo>
                      <a:pt x="271018" y="98806"/>
                    </a:lnTo>
                    <a:cubicBezTo>
                      <a:pt x="272161" y="97028"/>
                      <a:pt x="274574" y="96647"/>
                      <a:pt x="276352" y="97790"/>
                    </a:cubicBezTo>
                    <a:cubicBezTo>
                      <a:pt x="278130" y="98933"/>
                      <a:pt x="278511" y="101346"/>
                      <a:pt x="277368" y="103124"/>
                    </a:cubicBezTo>
                    <a:close/>
                    <a:moveTo>
                      <a:pt x="267716" y="116967"/>
                    </a:moveTo>
                    <a:lnTo>
                      <a:pt x="266827" y="118237"/>
                    </a:lnTo>
                    <a:cubicBezTo>
                      <a:pt x="265684" y="120015"/>
                      <a:pt x="263271" y="120396"/>
                      <a:pt x="261493" y="119253"/>
                    </a:cubicBezTo>
                    <a:cubicBezTo>
                      <a:pt x="259715" y="118110"/>
                      <a:pt x="259334" y="115697"/>
                      <a:pt x="260477" y="113919"/>
                    </a:cubicBezTo>
                    <a:lnTo>
                      <a:pt x="261366" y="112649"/>
                    </a:lnTo>
                    <a:cubicBezTo>
                      <a:pt x="262509" y="110871"/>
                      <a:pt x="264922" y="110490"/>
                      <a:pt x="266700" y="111633"/>
                    </a:cubicBezTo>
                    <a:cubicBezTo>
                      <a:pt x="268478" y="112776"/>
                      <a:pt x="268859" y="115189"/>
                      <a:pt x="267716" y="116967"/>
                    </a:cubicBezTo>
                    <a:close/>
                    <a:moveTo>
                      <a:pt x="258064" y="130810"/>
                    </a:moveTo>
                    <a:lnTo>
                      <a:pt x="257175" y="132080"/>
                    </a:lnTo>
                    <a:cubicBezTo>
                      <a:pt x="256032" y="133858"/>
                      <a:pt x="253619" y="134239"/>
                      <a:pt x="251841" y="133096"/>
                    </a:cubicBezTo>
                    <a:cubicBezTo>
                      <a:pt x="250063" y="131953"/>
                      <a:pt x="249682" y="129540"/>
                      <a:pt x="250825" y="127762"/>
                    </a:cubicBezTo>
                    <a:lnTo>
                      <a:pt x="251714" y="126492"/>
                    </a:lnTo>
                    <a:cubicBezTo>
                      <a:pt x="252857" y="124714"/>
                      <a:pt x="255270" y="124333"/>
                      <a:pt x="257048" y="125476"/>
                    </a:cubicBezTo>
                    <a:cubicBezTo>
                      <a:pt x="258826" y="126619"/>
                      <a:pt x="259207" y="129032"/>
                      <a:pt x="258064" y="130810"/>
                    </a:cubicBezTo>
                    <a:close/>
                    <a:moveTo>
                      <a:pt x="248412" y="144653"/>
                    </a:moveTo>
                    <a:lnTo>
                      <a:pt x="247523" y="145923"/>
                    </a:lnTo>
                    <a:cubicBezTo>
                      <a:pt x="246380" y="147701"/>
                      <a:pt x="243967" y="148082"/>
                      <a:pt x="242189" y="146939"/>
                    </a:cubicBezTo>
                    <a:cubicBezTo>
                      <a:pt x="240411" y="145796"/>
                      <a:pt x="240030" y="143383"/>
                      <a:pt x="241173" y="141605"/>
                    </a:cubicBezTo>
                    <a:lnTo>
                      <a:pt x="242062" y="140335"/>
                    </a:lnTo>
                    <a:cubicBezTo>
                      <a:pt x="243205" y="138557"/>
                      <a:pt x="245618" y="138176"/>
                      <a:pt x="247396" y="139319"/>
                    </a:cubicBezTo>
                    <a:cubicBezTo>
                      <a:pt x="249174" y="140462"/>
                      <a:pt x="249555" y="142875"/>
                      <a:pt x="248412" y="144653"/>
                    </a:cubicBezTo>
                    <a:close/>
                    <a:moveTo>
                      <a:pt x="238760" y="158496"/>
                    </a:moveTo>
                    <a:lnTo>
                      <a:pt x="237871" y="159766"/>
                    </a:lnTo>
                    <a:cubicBezTo>
                      <a:pt x="236728" y="161544"/>
                      <a:pt x="234315" y="161925"/>
                      <a:pt x="232537" y="160782"/>
                    </a:cubicBezTo>
                    <a:cubicBezTo>
                      <a:pt x="230759" y="159639"/>
                      <a:pt x="230378" y="157226"/>
                      <a:pt x="231521" y="155448"/>
                    </a:cubicBezTo>
                    <a:lnTo>
                      <a:pt x="232410" y="154178"/>
                    </a:lnTo>
                    <a:cubicBezTo>
                      <a:pt x="233553" y="152400"/>
                      <a:pt x="235966" y="152019"/>
                      <a:pt x="237744" y="153162"/>
                    </a:cubicBezTo>
                    <a:cubicBezTo>
                      <a:pt x="239522" y="154305"/>
                      <a:pt x="239903" y="156718"/>
                      <a:pt x="238760" y="158496"/>
                    </a:cubicBezTo>
                    <a:close/>
                    <a:moveTo>
                      <a:pt x="229108" y="172339"/>
                    </a:moveTo>
                    <a:lnTo>
                      <a:pt x="228219" y="173609"/>
                    </a:lnTo>
                    <a:cubicBezTo>
                      <a:pt x="227076" y="175387"/>
                      <a:pt x="224663" y="175768"/>
                      <a:pt x="222885" y="174625"/>
                    </a:cubicBezTo>
                    <a:cubicBezTo>
                      <a:pt x="221107" y="173482"/>
                      <a:pt x="220726" y="171069"/>
                      <a:pt x="221869" y="169291"/>
                    </a:cubicBezTo>
                    <a:lnTo>
                      <a:pt x="222758" y="168021"/>
                    </a:lnTo>
                    <a:cubicBezTo>
                      <a:pt x="223901" y="166243"/>
                      <a:pt x="226314" y="165862"/>
                      <a:pt x="228092" y="167005"/>
                    </a:cubicBezTo>
                    <a:cubicBezTo>
                      <a:pt x="229870" y="168148"/>
                      <a:pt x="230251" y="170561"/>
                      <a:pt x="229108" y="172339"/>
                    </a:cubicBezTo>
                    <a:close/>
                    <a:moveTo>
                      <a:pt x="219456" y="186182"/>
                    </a:moveTo>
                    <a:lnTo>
                      <a:pt x="218567" y="187452"/>
                    </a:lnTo>
                    <a:cubicBezTo>
                      <a:pt x="217424" y="189230"/>
                      <a:pt x="215011" y="189611"/>
                      <a:pt x="213233" y="188468"/>
                    </a:cubicBezTo>
                    <a:cubicBezTo>
                      <a:pt x="211455" y="187325"/>
                      <a:pt x="211074" y="184912"/>
                      <a:pt x="212217" y="183134"/>
                    </a:cubicBezTo>
                    <a:lnTo>
                      <a:pt x="213106" y="181864"/>
                    </a:lnTo>
                    <a:cubicBezTo>
                      <a:pt x="214249" y="180086"/>
                      <a:pt x="216662" y="179705"/>
                      <a:pt x="218440" y="180848"/>
                    </a:cubicBezTo>
                    <a:cubicBezTo>
                      <a:pt x="220218" y="181991"/>
                      <a:pt x="220599" y="184404"/>
                      <a:pt x="219456" y="186182"/>
                    </a:cubicBezTo>
                    <a:close/>
                    <a:moveTo>
                      <a:pt x="209804" y="200025"/>
                    </a:moveTo>
                    <a:lnTo>
                      <a:pt x="208915" y="201295"/>
                    </a:lnTo>
                    <a:cubicBezTo>
                      <a:pt x="207772" y="203073"/>
                      <a:pt x="205359" y="203454"/>
                      <a:pt x="203581" y="202311"/>
                    </a:cubicBezTo>
                    <a:cubicBezTo>
                      <a:pt x="201803" y="201168"/>
                      <a:pt x="201422" y="198755"/>
                      <a:pt x="202565" y="196977"/>
                    </a:cubicBezTo>
                    <a:lnTo>
                      <a:pt x="203454" y="195707"/>
                    </a:lnTo>
                    <a:cubicBezTo>
                      <a:pt x="204597" y="193929"/>
                      <a:pt x="207010" y="193548"/>
                      <a:pt x="208788" y="194691"/>
                    </a:cubicBezTo>
                    <a:cubicBezTo>
                      <a:pt x="210566" y="195834"/>
                      <a:pt x="210947" y="198247"/>
                      <a:pt x="209804" y="200025"/>
                    </a:cubicBezTo>
                    <a:close/>
                    <a:moveTo>
                      <a:pt x="200152" y="213868"/>
                    </a:moveTo>
                    <a:lnTo>
                      <a:pt x="199263" y="215138"/>
                    </a:lnTo>
                    <a:cubicBezTo>
                      <a:pt x="198120" y="216916"/>
                      <a:pt x="195707" y="217297"/>
                      <a:pt x="193929" y="216154"/>
                    </a:cubicBezTo>
                    <a:cubicBezTo>
                      <a:pt x="192151" y="215011"/>
                      <a:pt x="191770" y="212598"/>
                      <a:pt x="192913" y="210820"/>
                    </a:cubicBezTo>
                    <a:lnTo>
                      <a:pt x="193802" y="209550"/>
                    </a:lnTo>
                    <a:cubicBezTo>
                      <a:pt x="194945" y="207772"/>
                      <a:pt x="197358" y="207391"/>
                      <a:pt x="199136" y="208534"/>
                    </a:cubicBezTo>
                    <a:cubicBezTo>
                      <a:pt x="200914" y="209677"/>
                      <a:pt x="201295" y="212090"/>
                      <a:pt x="200152" y="213868"/>
                    </a:cubicBezTo>
                    <a:close/>
                    <a:moveTo>
                      <a:pt x="190500" y="227711"/>
                    </a:moveTo>
                    <a:lnTo>
                      <a:pt x="189611" y="228981"/>
                    </a:lnTo>
                    <a:cubicBezTo>
                      <a:pt x="188468" y="230759"/>
                      <a:pt x="186055" y="231140"/>
                      <a:pt x="184277" y="229997"/>
                    </a:cubicBezTo>
                    <a:cubicBezTo>
                      <a:pt x="182499" y="228854"/>
                      <a:pt x="182118" y="226441"/>
                      <a:pt x="183261" y="224663"/>
                    </a:cubicBezTo>
                    <a:lnTo>
                      <a:pt x="184150" y="223393"/>
                    </a:lnTo>
                    <a:cubicBezTo>
                      <a:pt x="185293" y="221615"/>
                      <a:pt x="187706" y="221234"/>
                      <a:pt x="189484" y="222377"/>
                    </a:cubicBezTo>
                    <a:cubicBezTo>
                      <a:pt x="191262" y="223520"/>
                      <a:pt x="191643" y="225933"/>
                      <a:pt x="190500" y="227711"/>
                    </a:cubicBezTo>
                    <a:close/>
                    <a:moveTo>
                      <a:pt x="180848" y="241554"/>
                    </a:moveTo>
                    <a:lnTo>
                      <a:pt x="179959" y="242824"/>
                    </a:lnTo>
                    <a:cubicBezTo>
                      <a:pt x="178816" y="244602"/>
                      <a:pt x="176403" y="244983"/>
                      <a:pt x="174625" y="243840"/>
                    </a:cubicBezTo>
                    <a:cubicBezTo>
                      <a:pt x="172847" y="242697"/>
                      <a:pt x="172466" y="240284"/>
                      <a:pt x="173609" y="238506"/>
                    </a:cubicBezTo>
                    <a:lnTo>
                      <a:pt x="174498" y="237236"/>
                    </a:lnTo>
                    <a:cubicBezTo>
                      <a:pt x="175641" y="235458"/>
                      <a:pt x="178054" y="235077"/>
                      <a:pt x="179832" y="236220"/>
                    </a:cubicBezTo>
                    <a:cubicBezTo>
                      <a:pt x="181610" y="237363"/>
                      <a:pt x="181991" y="239776"/>
                      <a:pt x="180848" y="241554"/>
                    </a:cubicBezTo>
                    <a:close/>
                    <a:moveTo>
                      <a:pt x="171196" y="255397"/>
                    </a:moveTo>
                    <a:lnTo>
                      <a:pt x="170307" y="256667"/>
                    </a:lnTo>
                    <a:cubicBezTo>
                      <a:pt x="169164" y="258445"/>
                      <a:pt x="166751" y="258826"/>
                      <a:pt x="164973" y="257683"/>
                    </a:cubicBezTo>
                    <a:cubicBezTo>
                      <a:pt x="163195" y="256540"/>
                      <a:pt x="162814" y="254127"/>
                      <a:pt x="163957" y="252349"/>
                    </a:cubicBezTo>
                    <a:lnTo>
                      <a:pt x="164846" y="251079"/>
                    </a:lnTo>
                    <a:cubicBezTo>
                      <a:pt x="165989" y="249301"/>
                      <a:pt x="168402" y="248920"/>
                      <a:pt x="170180" y="250063"/>
                    </a:cubicBezTo>
                    <a:cubicBezTo>
                      <a:pt x="171958" y="251206"/>
                      <a:pt x="172339" y="253619"/>
                      <a:pt x="171196" y="255397"/>
                    </a:cubicBezTo>
                    <a:close/>
                    <a:moveTo>
                      <a:pt x="161544" y="269240"/>
                    </a:moveTo>
                    <a:lnTo>
                      <a:pt x="160655" y="270510"/>
                    </a:lnTo>
                    <a:cubicBezTo>
                      <a:pt x="159512" y="272288"/>
                      <a:pt x="157099" y="272669"/>
                      <a:pt x="155321" y="271526"/>
                    </a:cubicBezTo>
                    <a:cubicBezTo>
                      <a:pt x="153543" y="270383"/>
                      <a:pt x="153162" y="267970"/>
                      <a:pt x="154305" y="266192"/>
                    </a:cubicBezTo>
                    <a:lnTo>
                      <a:pt x="155194" y="264922"/>
                    </a:lnTo>
                    <a:cubicBezTo>
                      <a:pt x="156337" y="263144"/>
                      <a:pt x="158750" y="262763"/>
                      <a:pt x="160528" y="263906"/>
                    </a:cubicBezTo>
                    <a:cubicBezTo>
                      <a:pt x="162306" y="265049"/>
                      <a:pt x="162687" y="267462"/>
                      <a:pt x="161544" y="269240"/>
                    </a:cubicBezTo>
                    <a:close/>
                    <a:moveTo>
                      <a:pt x="151892" y="283083"/>
                    </a:moveTo>
                    <a:lnTo>
                      <a:pt x="151003" y="284353"/>
                    </a:lnTo>
                    <a:cubicBezTo>
                      <a:pt x="149860" y="286131"/>
                      <a:pt x="147447" y="286512"/>
                      <a:pt x="145669" y="285369"/>
                    </a:cubicBezTo>
                    <a:cubicBezTo>
                      <a:pt x="143891" y="284226"/>
                      <a:pt x="143510" y="281813"/>
                      <a:pt x="144653" y="280035"/>
                    </a:cubicBezTo>
                    <a:lnTo>
                      <a:pt x="145542" y="278765"/>
                    </a:lnTo>
                    <a:cubicBezTo>
                      <a:pt x="146685" y="276987"/>
                      <a:pt x="149098" y="276606"/>
                      <a:pt x="150876" y="277749"/>
                    </a:cubicBezTo>
                    <a:cubicBezTo>
                      <a:pt x="152654" y="278892"/>
                      <a:pt x="153035" y="281305"/>
                      <a:pt x="151892" y="283083"/>
                    </a:cubicBezTo>
                    <a:close/>
                    <a:moveTo>
                      <a:pt x="142240" y="296926"/>
                    </a:moveTo>
                    <a:lnTo>
                      <a:pt x="141351" y="298196"/>
                    </a:lnTo>
                    <a:cubicBezTo>
                      <a:pt x="140208" y="299974"/>
                      <a:pt x="137795" y="300355"/>
                      <a:pt x="136017" y="299212"/>
                    </a:cubicBezTo>
                    <a:cubicBezTo>
                      <a:pt x="134239" y="298069"/>
                      <a:pt x="133858" y="295656"/>
                      <a:pt x="135001" y="293878"/>
                    </a:cubicBezTo>
                    <a:lnTo>
                      <a:pt x="135890" y="292608"/>
                    </a:lnTo>
                    <a:cubicBezTo>
                      <a:pt x="137033" y="290830"/>
                      <a:pt x="139446" y="290449"/>
                      <a:pt x="141224" y="291592"/>
                    </a:cubicBezTo>
                    <a:cubicBezTo>
                      <a:pt x="143002" y="292735"/>
                      <a:pt x="143383" y="295148"/>
                      <a:pt x="142240" y="296926"/>
                    </a:cubicBezTo>
                    <a:close/>
                    <a:moveTo>
                      <a:pt x="132588" y="310769"/>
                    </a:moveTo>
                    <a:lnTo>
                      <a:pt x="131699" y="312039"/>
                    </a:lnTo>
                    <a:cubicBezTo>
                      <a:pt x="130556" y="313817"/>
                      <a:pt x="128143" y="314198"/>
                      <a:pt x="126365" y="313055"/>
                    </a:cubicBezTo>
                    <a:cubicBezTo>
                      <a:pt x="124587" y="311912"/>
                      <a:pt x="124206" y="309499"/>
                      <a:pt x="125349" y="307721"/>
                    </a:cubicBezTo>
                    <a:lnTo>
                      <a:pt x="126238" y="306451"/>
                    </a:lnTo>
                    <a:cubicBezTo>
                      <a:pt x="127381" y="304673"/>
                      <a:pt x="129794" y="304292"/>
                      <a:pt x="131572" y="305435"/>
                    </a:cubicBezTo>
                    <a:cubicBezTo>
                      <a:pt x="133350" y="306578"/>
                      <a:pt x="133731" y="308991"/>
                      <a:pt x="132588" y="310769"/>
                    </a:cubicBezTo>
                    <a:close/>
                    <a:moveTo>
                      <a:pt x="122936" y="324612"/>
                    </a:moveTo>
                    <a:lnTo>
                      <a:pt x="122047" y="325882"/>
                    </a:lnTo>
                    <a:cubicBezTo>
                      <a:pt x="120904" y="327660"/>
                      <a:pt x="118491" y="328041"/>
                      <a:pt x="116713" y="326898"/>
                    </a:cubicBezTo>
                    <a:cubicBezTo>
                      <a:pt x="114935" y="325755"/>
                      <a:pt x="114554" y="323342"/>
                      <a:pt x="115697" y="321564"/>
                    </a:cubicBezTo>
                    <a:lnTo>
                      <a:pt x="116586" y="320294"/>
                    </a:lnTo>
                    <a:cubicBezTo>
                      <a:pt x="117729" y="318516"/>
                      <a:pt x="120142" y="318135"/>
                      <a:pt x="121920" y="319278"/>
                    </a:cubicBezTo>
                    <a:cubicBezTo>
                      <a:pt x="123698" y="320421"/>
                      <a:pt x="124079" y="322834"/>
                      <a:pt x="122936" y="324612"/>
                    </a:cubicBezTo>
                    <a:close/>
                    <a:moveTo>
                      <a:pt x="114173" y="337820"/>
                    </a:moveTo>
                    <a:lnTo>
                      <a:pt x="113284" y="339090"/>
                    </a:lnTo>
                    <a:cubicBezTo>
                      <a:pt x="112141" y="340868"/>
                      <a:pt x="109728" y="341249"/>
                      <a:pt x="107950" y="340106"/>
                    </a:cubicBezTo>
                    <a:cubicBezTo>
                      <a:pt x="106172" y="338963"/>
                      <a:pt x="105791" y="336550"/>
                      <a:pt x="106934" y="334772"/>
                    </a:cubicBezTo>
                    <a:lnTo>
                      <a:pt x="107823" y="333502"/>
                    </a:lnTo>
                    <a:cubicBezTo>
                      <a:pt x="108966" y="331724"/>
                      <a:pt x="111379" y="331343"/>
                      <a:pt x="113157" y="332486"/>
                    </a:cubicBezTo>
                    <a:cubicBezTo>
                      <a:pt x="114935" y="333629"/>
                      <a:pt x="115316" y="336042"/>
                      <a:pt x="114173" y="337820"/>
                    </a:cubicBezTo>
                    <a:close/>
                    <a:moveTo>
                      <a:pt x="104521" y="351663"/>
                    </a:moveTo>
                    <a:lnTo>
                      <a:pt x="103632" y="352933"/>
                    </a:lnTo>
                    <a:cubicBezTo>
                      <a:pt x="102489" y="354711"/>
                      <a:pt x="100076" y="355092"/>
                      <a:pt x="98298" y="353949"/>
                    </a:cubicBezTo>
                    <a:cubicBezTo>
                      <a:pt x="96520" y="352806"/>
                      <a:pt x="96139" y="350393"/>
                      <a:pt x="97282" y="348615"/>
                    </a:cubicBezTo>
                    <a:lnTo>
                      <a:pt x="98171" y="347345"/>
                    </a:lnTo>
                    <a:cubicBezTo>
                      <a:pt x="99314" y="345567"/>
                      <a:pt x="101727" y="345186"/>
                      <a:pt x="103505" y="346329"/>
                    </a:cubicBezTo>
                    <a:cubicBezTo>
                      <a:pt x="105283" y="347472"/>
                      <a:pt x="105664" y="349885"/>
                      <a:pt x="104521" y="351663"/>
                    </a:cubicBezTo>
                    <a:close/>
                    <a:moveTo>
                      <a:pt x="94869" y="365506"/>
                    </a:moveTo>
                    <a:lnTo>
                      <a:pt x="93980" y="366776"/>
                    </a:lnTo>
                    <a:cubicBezTo>
                      <a:pt x="92837" y="368554"/>
                      <a:pt x="90424" y="368935"/>
                      <a:pt x="88646" y="367792"/>
                    </a:cubicBezTo>
                    <a:cubicBezTo>
                      <a:pt x="86868" y="366649"/>
                      <a:pt x="86487" y="364236"/>
                      <a:pt x="87630" y="362458"/>
                    </a:cubicBezTo>
                    <a:lnTo>
                      <a:pt x="88519" y="361188"/>
                    </a:lnTo>
                    <a:cubicBezTo>
                      <a:pt x="89662" y="359410"/>
                      <a:pt x="92075" y="359029"/>
                      <a:pt x="93853" y="360172"/>
                    </a:cubicBezTo>
                    <a:cubicBezTo>
                      <a:pt x="95631" y="361315"/>
                      <a:pt x="96012" y="363728"/>
                      <a:pt x="94869" y="365506"/>
                    </a:cubicBezTo>
                    <a:close/>
                    <a:moveTo>
                      <a:pt x="85217" y="379349"/>
                    </a:moveTo>
                    <a:lnTo>
                      <a:pt x="84328" y="380619"/>
                    </a:lnTo>
                    <a:cubicBezTo>
                      <a:pt x="83185" y="382397"/>
                      <a:pt x="80772" y="382778"/>
                      <a:pt x="78994" y="381635"/>
                    </a:cubicBezTo>
                    <a:cubicBezTo>
                      <a:pt x="77216" y="380492"/>
                      <a:pt x="76835" y="378079"/>
                      <a:pt x="77978" y="376301"/>
                    </a:cubicBezTo>
                    <a:lnTo>
                      <a:pt x="78867" y="375031"/>
                    </a:lnTo>
                    <a:cubicBezTo>
                      <a:pt x="80010" y="373253"/>
                      <a:pt x="82423" y="372872"/>
                      <a:pt x="84201" y="374015"/>
                    </a:cubicBezTo>
                    <a:cubicBezTo>
                      <a:pt x="85979" y="375158"/>
                      <a:pt x="86360" y="377571"/>
                      <a:pt x="85217" y="379349"/>
                    </a:cubicBezTo>
                    <a:close/>
                    <a:moveTo>
                      <a:pt x="75565" y="393192"/>
                    </a:moveTo>
                    <a:lnTo>
                      <a:pt x="74676" y="394462"/>
                    </a:lnTo>
                    <a:cubicBezTo>
                      <a:pt x="73533" y="396240"/>
                      <a:pt x="71120" y="396621"/>
                      <a:pt x="69342" y="395478"/>
                    </a:cubicBezTo>
                    <a:cubicBezTo>
                      <a:pt x="67564" y="394335"/>
                      <a:pt x="67183" y="391922"/>
                      <a:pt x="68326" y="390144"/>
                    </a:cubicBezTo>
                    <a:lnTo>
                      <a:pt x="69215" y="388874"/>
                    </a:lnTo>
                    <a:cubicBezTo>
                      <a:pt x="70358" y="387096"/>
                      <a:pt x="72771" y="386715"/>
                      <a:pt x="74549" y="387858"/>
                    </a:cubicBezTo>
                    <a:cubicBezTo>
                      <a:pt x="76327" y="389001"/>
                      <a:pt x="76708" y="391414"/>
                      <a:pt x="75565" y="393192"/>
                    </a:cubicBezTo>
                    <a:close/>
                    <a:moveTo>
                      <a:pt x="65913" y="407035"/>
                    </a:moveTo>
                    <a:lnTo>
                      <a:pt x="65024" y="408305"/>
                    </a:lnTo>
                    <a:cubicBezTo>
                      <a:pt x="63881" y="410083"/>
                      <a:pt x="61468" y="410464"/>
                      <a:pt x="59690" y="409321"/>
                    </a:cubicBezTo>
                    <a:cubicBezTo>
                      <a:pt x="57912" y="408178"/>
                      <a:pt x="57531" y="405765"/>
                      <a:pt x="58674" y="403987"/>
                    </a:cubicBezTo>
                    <a:lnTo>
                      <a:pt x="59563" y="402717"/>
                    </a:lnTo>
                    <a:cubicBezTo>
                      <a:pt x="60706" y="400939"/>
                      <a:pt x="63119" y="400558"/>
                      <a:pt x="64897" y="401701"/>
                    </a:cubicBezTo>
                    <a:cubicBezTo>
                      <a:pt x="66675" y="402844"/>
                      <a:pt x="67056" y="405257"/>
                      <a:pt x="65913" y="407035"/>
                    </a:cubicBezTo>
                    <a:close/>
                    <a:moveTo>
                      <a:pt x="56261" y="420878"/>
                    </a:moveTo>
                    <a:lnTo>
                      <a:pt x="55372" y="422148"/>
                    </a:lnTo>
                    <a:cubicBezTo>
                      <a:pt x="54229" y="423926"/>
                      <a:pt x="51816" y="424307"/>
                      <a:pt x="50038" y="423164"/>
                    </a:cubicBezTo>
                    <a:cubicBezTo>
                      <a:pt x="48260" y="422021"/>
                      <a:pt x="47879" y="419608"/>
                      <a:pt x="49022" y="417830"/>
                    </a:cubicBezTo>
                    <a:lnTo>
                      <a:pt x="49911" y="416560"/>
                    </a:lnTo>
                    <a:cubicBezTo>
                      <a:pt x="51054" y="414782"/>
                      <a:pt x="53467" y="414401"/>
                      <a:pt x="55245" y="415544"/>
                    </a:cubicBezTo>
                    <a:cubicBezTo>
                      <a:pt x="57023" y="416687"/>
                      <a:pt x="57404" y="419100"/>
                      <a:pt x="56261" y="420878"/>
                    </a:cubicBezTo>
                    <a:close/>
                    <a:moveTo>
                      <a:pt x="46609" y="434721"/>
                    </a:moveTo>
                    <a:lnTo>
                      <a:pt x="45720" y="435991"/>
                    </a:lnTo>
                    <a:cubicBezTo>
                      <a:pt x="44577" y="437769"/>
                      <a:pt x="42164" y="438150"/>
                      <a:pt x="40386" y="437007"/>
                    </a:cubicBezTo>
                    <a:cubicBezTo>
                      <a:pt x="38608" y="435864"/>
                      <a:pt x="38227" y="433451"/>
                      <a:pt x="39370" y="431673"/>
                    </a:cubicBezTo>
                    <a:lnTo>
                      <a:pt x="40259" y="430403"/>
                    </a:lnTo>
                    <a:cubicBezTo>
                      <a:pt x="41402" y="428625"/>
                      <a:pt x="43815" y="428244"/>
                      <a:pt x="45593" y="429387"/>
                    </a:cubicBezTo>
                    <a:cubicBezTo>
                      <a:pt x="47371" y="430530"/>
                      <a:pt x="47752" y="432943"/>
                      <a:pt x="46609" y="434721"/>
                    </a:cubicBezTo>
                    <a:close/>
                    <a:moveTo>
                      <a:pt x="37211" y="448310"/>
                    </a:moveTo>
                    <a:lnTo>
                      <a:pt x="36322" y="449580"/>
                    </a:lnTo>
                    <a:cubicBezTo>
                      <a:pt x="35179" y="451358"/>
                      <a:pt x="32766" y="451739"/>
                      <a:pt x="30988" y="450596"/>
                    </a:cubicBezTo>
                    <a:cubicBezTo>
                      <a:pt x="29210" y="449453"/>
                      <a:pt x="28829" y="447040"/>
                      <a:pt x="29972" y="445262"/>
                    </a:cubicBezTo>
                    <a:lnTo>
                      <a:pt x="30861" y="443992"/>
                    </a:lnTo>
                    <a:cubicBezTo>
                      <a:pt x="32004" y="442214"/>
                      <a:pt x="34417" y="441833"/>
                      <a:pt x="36195" y="442976"/>
                    </a:cubicBezTo>
                    <a:cubicBezTo>
                      <a:pt x="37973" y="444119"/>
                      <a:pt x="38354" y="446532"/>
                      <a:pt x="37211" y="448310"/>
                    </a:cubicBezTo>
                    <a:close/>
                    <a:moveTo>
                      <a:pt x="27559" y="462153"/>
                    </a:moveTo>
                    <a:lnTo>
                      <a:pt x="26670" y="463423"/>
                    </a:lnTo>
                    <a:cubicBezTo>
                      <a:pt x="25527" y="465201"/>
                      <a:pt x="23114" y="465582"/>
                      <a:pt x="21336" y="464439"/>
                    </a:cubicBezTo>
                    <a:cubicBezTo>
                      <a:pt x="19558" y="463296"/>
                      <a:pt x="19177" y="460883"/>
                      <a:pt x="20320" y="459105"/>
                    </a:cubicBezTo>
                    <a:lnTo>
                      <a:pt x="21209" y="457835"/>
                    </a:lnTo>
                    <a:cubicBezTo>
                      <a:pt x="22352" y="456057"/>
                      <a:pt x="24765" y="455676"/>
                      <a:pt x="26543" y="456819"/>
                    </a:cubicBezTo>
                    <a:cubicBezTo>
                      <a:pt x="28321" y="457962"/>
                      <a:pt x="28702" y="460375"/>
                      <a:pt x="27559" y="462153"/>
                    </a:cubicBezTo>
                    <a:close/>
                    <a:moveTo>
                      <a:pt x="17907" y="475996"/>
                    </a:moveTo>
                    <a:lnTo>
                      <a:pt x="17018" y="477266"/>
                    </a:lnTo>
                    <a:cubicBezTo>
                      <a:pt x="15875" y="479044"/>
                      <a:pt x="13462" y="479425"/>
                      <a:pt x="11684" y="478282"/>
                    </a:cubicBezTo>
                    <a:cubicBezTo>
                      <a:pt x="9906" y="477139"/>
                      <a:pt x="9525" y="474726"/>
                      <a:pt x="10668" y="472948"/>
                    </a:cubicBezTo>
                    <a:lnTo>
                      <a:pt x="11557" y="471678"/>
                    </a:lnTo>
                    <a:cubicBezTo>
                      <a:pt x="12700" y="469900"/>
                      <a:pt x="15113" y="469519"/>
                      <a:pt x="16891" y="470662"/>
                    </a:cubicBezTo>
                    <a:cubicBezTo>
                      <a:pt x="18669" y="471805"/>
                      <a:pt x="19050" y="474218"/>
                      <a:pt x="17907" y="475996"/>
                    </a:cubicBezTo>
                    <a:close/>
                    <a:moveTo>
                      <a:pt x="8382" y="489712"/>
                    </a:moveTo>
                    <a:lnTo>
                      <a:pt x="7493" y="490982"/>
                    </a:lnTo>
                    <a:cubicBezTo>
                      <a:pt x="6350" y="492760"/>
                      <a:pt x="3937" y="493141"/>
                      <a:pt x="2159" y="491998"/>
                    </a:cubicBezTo>
                    <a:cubicBezTo>
                      <a:pt x="381" y="490855"/>
                      <a:pt x="0" y="488442"/>
                      <a:pt x="1143" y="486664"/>
                    </a:cubicBezTo>
                    <a:lnTo>
                      <a:pt x="2032" y="485394"/>
                    </a:lnTo>
                    <a:cubicBezTo>
                      <a:pt x="3175" y="483616"/>
                      <a:pt x="5588" y="483235"/>
                      <a:pt x="7366" y="484378"/>
                    </a:cubicBezTo>
                    <a:cubicBezTo>
                      <a:pt x="9144" y="485521"/>
                      <a:pt x="9525" y="487934"/>
                      <a:pt x="8382" y="489712"/>
                    </a:cubicBezTo>
                    <a:close/>
                    <a:moveTo>
                      <a:pt x="344678" y="6477"/>
                    </a:moveTo>
                    <a:lnTo>
                      <a:pt x="343789" y="7747"/>
                    </a:lnTo>
                    <a:cubicBezTo>
                      <a:pt x="342646" y="9525"/>
                      <a:pt x="340233" y="9906"/>
                      <a:pt x="338455" y="8763"/>
                    </a:cubicBezTo>
                    <a:cubicBezTo>
                      <a:pt x="336677" y="7620"/>
                      <a:pt x="336296" y="5207"/>
                      <a:pt x="337439" y="3429"/>
                    </a:cubicBezTo>
                    <a:lnTo>
                      <a:pt x="338328" y="2159"/>
                    </a:lnTo>
                    <a:cubicBezTo>
                      <a:pt x="339471" y="381"/>
                      <a:pt x="341884" y="0"/>
                      <a:pt x="343662" y="1143"/>
                    </a:cubicBezTo>
                    <a:cubicBezTo>
                      <a:pt x="345440" y="2286"/>
                      <a:pt x="345821" y="4699"/>
                      <a:pt x="344678" y="6477"/>
                    </a:cubicBezTo>
                    <a:close/>
                  </a:path>
                </a:pathLst>
              </a:custGeom>
              <a:solidFill>
                <a:srgbClr val="263D6A"/>
              </a:solidFill>
            </p:spPr>
          </p:sp>
          <p:sp>
            <p:nvSpPr>
              <p:cNvPr name="Freeform 122" id="122"/>
              <p:cNvSpPr/>
              <p:nvPr/>
            </p:nvSpPr>
            <p:spPr>
              <a:xfrm flipH="false" flipV="false" rot="0">
                <a:off x="73406" y="247269"/>
                <a:ext cx="367030" cy="520319"/>
              </a:xfrm>
              <a:custGeom>
                <a:avLst/>
                <a:gdLst/>
                <a:ahLst/>
                <a:cxnLst/>
                <a:rect r="r" b="b" t="t" l="l"/>
                <a:pathLst>
                  <a:path h="520319" w="367030">
                    <a:moveTo>
                      <a:pt x="361696" y="0"/>
                    </a:moveTo>
                    <a:lnTo>
                      <a:pt x="363220" y="0"/>
                    </a:lnTo>
                    <a:cubicBezTo>
                      <a:pt x="365379" y="0"/>
                      <a:pt x="367030" y="1651"/>
                      <a:pt x="367030" y="3810"/>
                    </a:cubicBezTo>
                    <a:cubicBezTo>
                      <a:pt x="367030" y="5969"/>
                      <a:pt x="365379" y="7620"/>
                      <a:pt x="363220" y="7620"/>
                    </a:cubicBezTo>
                    <a:lnTo>
                      <a:pt x="361696" y="7620"/>
                    </a:lnTo>
                    <a:cubicBezTo>
                      <a:pt x="359537" y="7620"/>
                      <a:pt x="357886" y="5969"/>
                      <a:pt x="357886" y="3810"/>
                    </a:cubicBezTo>
                    <a:cubicBezTo>
                      <a:pt x="357886" y="1651"/>
                      <a:pt x="359537" y="0"/>
                      <a:pt x="361696" y="0"/>
                    </a:cubicBezTo>
                    <a:close/>
                    <a:moveTo>
                      <a:pt x="3810" y="512699"/>
                    </a:moveTo>
                    <a:lnTo>
                      <a:pt x="5334" y="512699"/>
                    </a:lnTo>
                    <a:cubicBezTo>
                      <a:pt x="7493" y="512699"/>
                      <a:pt x="9144" y="514350"/>
                      <a:pt x="9144" y="516509"/>
                    </a:cubicBezTo>
                    <a:cubicBezTo>
                      <a:pt x="9144" y="518668"/>
                      <a:pt x="7493" y="520319"/>
                      <a:pt x="5334" y="520319"/>
                    </a:cubicBezTo>
                    <a:lnTo>
                      <a:pt x="3810" y="520319"/>
                    </a:lnTo>
                    <a:cubicBezTo>
                      <a:pt x="1651" y="520319"/>
                      <a:pt x="0" y="518668"/>
                      <a:pt x="0" y="516509"/>
                    </a:cubicBezTo>
                    <a:cubicBezTo>
                      <a:pt x="0" y="514350"/>
                      <a:pt x="1651" y="512699"/>
                      <a:pt x="3810" y="512699"/>
                    </a:cubicBezTo>
                    <a:close/>
                  </a:path>
                </a:pathLst>
              </a:custGeom>
              <a:solidFill>
                <a:srgbClr val="263D6A"/>
              </a:solidFill>
            </p:spPr>
          </p:sp>
          <p:sp>
            <p:nvSpPr>
              <p:cNvPr name="Freeform 123" id="123"/>
              <p:cNvSpPr/>
              <p:nvPr/>
            </p:nvSpPr>
            <p:spPr>
              <a:xfrm flipH="false" flipV="false" rot="0">
                <a:off x="63500" y="750062"/>
                <a:ext cx="29083" cy="27559"/>
              </a:xfrm>
              <a:custGeom>
                <a:avLst/>
                <a:gdLst/>
                <a:ahLst/>
                <a:cxnLst/>
                <a:rect r="r" b="b" t="t" l="l"/>
                <a:pathLst>
                  <a:path h="27559" w="29083">
                    <a:moveTo>
                      <a:pt x="0" y="13716"/>
                    </a:moveTo>
                    <a:cubicBezTo>
                      <a:pt x="0" y="21336"/>
                      <a:pt x="6096" y="27559"/>
                      <a:pt x="13716" y="27559"/>
                    </a:cubicBezTo>
                    <a:cubicBezTo>
                      <a:pt x="22987" y="27559"/>
                      <a:pt x="29083" y="21336"/>
                      <a:pt x="29083" y="13716"/>
                    </a:cubicBezTo>
                    <a:cubicBezTo>
                      <a:pt x="29083" y="6096"/>
                      <a:pt x="22987" y="0"/>
                      <a:pt x="13716" y="0"/>
                    </a:cubicBezTo>
                    <a:cubicBezTo>
                      <a:pt x="6096" y="0"/>
                      <a:pt x="0" y="6096"/>
                      <a:pt x="0" y="13716"/>
                    </a:cubicBezTo>
                    <a:close/>
                  </a:path>
                </a:pathLst>
              </a:custGeom>
              <a:solidFill>
                <a:srgbClr val="263D6A"/>
              </a:solidFill>
            </p:spPr>
          </p:sp>
        </p:grpSp>
        <p:sp>
          <p:nvSpPr>
            <p:cNvPr name="Freeform 124" id="124"/>
            <p:cNvSpPr/>
            <p:nvPr/>
          </p:nvSpPr>
          <p:spPr>
            <a:xfrm flipH="false" flipV="false" rot="0">
              <a:off x="2836136" y="5664886"/>
              <a:ext cx="1089546" cy="1714991"/>
            </a:xfrm>
            <a:custGeom>
              <a:avLst/>
              <a:gdLst/>
              <a:ahLst/>
              <a:cxnLst/>
              <a:rect r="r" b="b" t="t" l="l"/>
              <a:pathLst>
                <a:path h="1714991" w="1089546">
                  <a:moveTo>
                    <a:pt x="0" y="0"/>
                  </a:moveTo>
                  <a:lnTo>
                    <a:pt x="1089546" y="0"/>
                  </a:lnTo>
                  <a:lnTo>
                    <a:pt x="1089546" y="1714991"/>
                  </a:lnTo>
                  <a:lnTo>
                    <a:pt x="0" y="1714991"/>
                  </a:lnTo>
                  <a:lnTo>
                    <a:pt x="0" y="0"/>
                  </a:lnTo>
                  <a:close/>
                </a:path>
              </a:pathLst>
            </a:custGeom>
            <a:blipFill>
              <a:blip r:embed="rId28"/>
              <a:stretch>
                <a:fillRect l="0" t="0" r="0" b="0"/>
              </a:stretch>
            </a:blipFill>
          </p:spPr>
        </p:sp>
        <p:grpSp>
          <p:nvGrpSpPr>
            <p:cNvPr name="Group 125" id="125"/>
            <p:cNvGrpSpPr>
              <a:grpSpLocks noChangeAspect="true"/>
            </p:cNvGrpSpPr>
            <p:nvPr/>
          </p:nvGrpSpPr>
          <p:grpSpPr>
            <a:xfrm rot="0">
              <a:off x="3891722" y="3556176"/>
              <a:ext cx="402640" cy="631599"/>
              <a:chOff x="0" y="0"/>
              <a:chExt cx="264833" cy="415417"/>
            </a:xfrm>
          </p:grpSpPr>
          <p:sp>
            <p:nvSpPr>
              <p:cNvPr name="Freeform 126" id="126"/>
              <p:cNvSpPr/>
              <p:nvPr/>
            </p:nvSpPr>
            <p:spPr>
              <a:xfrm flipH="false" flipV="false" rot="0">
                <a:off x="63627" y="322961"/>
                <a:ext cx="36703" cy="28956"/>
              </a:xfrm>
              <a:custGeom>
                <a:avLst/>
                <a:gdLst/>
                <a:ahLst/>
                <a:cxnLst/>
                <a:rect r="r" b="b" t="t" l="l"/>
                <a:pathLst>
                  <a:path h="28956" w="36703">
                    <a:moveTo>
                      <a:pt x="24511" y="0"/>
                    </a:moveTo>
                    <a:cubicBezTo>
                      <a:pt x="21463" y="0"/>
                      <a:pt x="18288" y="1524"/>
                      <a:pt x="16764" y="3048"/>
                    </a:cubicBezTo>
                    <a:cubicBezTo>
                      <a:pt x="15240" y="4572"/>
                      <a:pt x="13716" y="7620"/>
                      <a:pt x="13716" y="10668"/>
                    </a:cubicBezTo>
                    <a:lnTo>
                      <a:pt x="13716" y="15240"/>
                    </a:lnTo>
                    <a:cubicBezTo>
                      <a:pt x="13716" y="16764"/>
                      <a:pt x="12192" y="16764"/>
                      <a:pt x="12192" y="16764"/>
                    </a:cubicBezTo>
                    <a:cubicBezTo>
                      <a:pt x="12192" y="18288"/>
                      <a:pt x="10668" y="18288"/>
                      <a:pt x="10668" y="18288"/>
                    </a:cubicBezTo>
                    <a:cubicBezTo>
                      <a:pt x="9144" y="18288"/>
                      <a:pt x="7620" y="16764"/>
                      <a:pt x="7620" y="13716"/>
                    </a:cubicBezTo>
                    <a:cubicBezTo>
                      <a:pt x="7620" y="10668"/>
                      <a:pt x="7620" y="9144"/>
                      <a:pt x="9144" y="6096"/>
                    </a:cubicBezTo>
                    <a:lnTo>
                      <a:pt x="3048" y="1524"/>
                    </a:lnTo>
                    <a:cubicBezTo>
                      <a:pt x="0" y="4572"/>
                      <a:pt x="0" y="7620"/>
                      <a:pt x="0" y="13716"/>
                    </a:cubicBezTo>
                    <a:cubicBezTo>
                      <a:pt x="0" y="21336"/>
                      <a:pt x="4572" y="25908"/>
                      <a:pt x="10668" y="25908"/>
                    </a:cubicBezTo>
                    <a:cubicBezTo>
                      <a:pt x="13716" y="25908"/>
                      <a:pt x="16764" y="25908"/>
                      <a:pt x="18288" y="24384"/>
                    </a:cubicBezTo>
                    <a:cubicBezTo>
                      <a:pt x="19812" y="22860"/>
                      <a:pt x="21463" y="19812"/>
                      <a:pt x="21463" y="16764"/>
                    </a:cubicBezTo>
                    <a:lnTo>
                      <a:pt x="21463" y="12192"/>
                    </a:lnTo>
                    <a:cubicBezTo>
                      <a:pt x="21463" y="10668"/>
                      <a:pt x="22987" y="10668"/>
                      <a:pt x="22987" y="10668"/>
                    </a:cubicBezTo>
                    <a:cubicBezTo>
                      <a:pt x="22987" y="9144"/>
                      <a:pt x="24511" y="9144"/>
                      <a:pt x="24511" y="9144"/>
                    </a:cubicBezTo>
                    <a:cubicBezTo>
                      <a:pt x="27559" y="9144"/>
                      <a:pt x="29083" y="10668"/>
                      <a:pt x="29083" y="15240"/>
                    </a:cubicBezTo>
                    <a:cubicBezTo>
                      <a:pt x="29083" y="16764"/>
                      <a:pt x="27559" y="21336"/>
                      <a:pt x="26035" y="22860"/>
                    </a:cubicBezTo>
                    <a:lnTo>
                      <a:pt x="32131" y="28956"/>
                    </a:lnTo>
                    <a:cubicBezTo>
                      <a:pt x="35179" y="24384"/>
                      <a:pt x="36703" y="19812"/>
                      <a:pt x="36703" y="15240"/>
                    </a:cubicBezTo>
                    <a:cubicBezTo>
                      <a:pt x="36703" y="7620"/>
                      <a:pt x="32131" y="0"/>
                      <a:pt x="24511" y="0"/>
                    </a:cubicBezTo>
                    <a:close/>
                  </a:path>
                </a:pathLst>
              </a:custGeom>
              <a:solidFill>
                <a:srgbClr val="263D6A"/>
              </a:solidFill>
            </p:spPr>
          </p:sp>
          <p:sp>
            <p:nvSpPr>
              <p:cNvPr name="Freeform 127" id="127"/>
              <p:cNvSpPr/>
              <p:nvPr/>
            </p:nvSpPr>
            <p:spPr>
              <a:xfrm flipH="false" flipV="false" rot="0">
                <a:off x="63627" y="287782"/>
                <a:ext cx="35179" cy="24511"/>
              </a:xfrm>
              <a:custGeom>
                <a:avLst/>
                <a:gdLst/>
                <a:ahLst/>
                <a:cxnLst/>
                <a:rect r="r" b="b" t="t" l="l"/>
                <a:pathLst>
                  <a:path h="24511" w="35179">
                    <a:moveTo>
                      <a:pt x="35179" y="0"/>
                    </a:moveTo>
                    <a:lnTo>
                      <a:pt x="27559" y="0"/>
                    </a:lnTo>
                    <a:lnTo>
                      <a:pt x="27559" y="15240"/>
                    </a:lnTo>
                    <a:lnTo>
                      <a:pt x="21463" y="15240"/>
                    </a:lnTo>
                    <a:lnTo>
                      <a:pt x="21463" y="1524"/>
                    </a:lnTo>
                    <a:lnTo>
                      <a:pt x="13716" y="1524"/>
                    </a:lnTo>
                    <a:lnTo>
                      <a:pt x="13716" y="15240"/>
                    </a:lnTo>
                    <a:lnTo>
                      <a:pt x="7620" y="15240"/>
                    </a:lnTo>
                    <a:lnTo>
                      <a:pt x="7620" y="0"/>
                    </a:lnTo>
                    <a:lnTo>
                      <a:pt x="0" y="0"/>
                    </a:lnTo>
                    <a:lnTo>
                      <a:pt x="0" y="24511"/>
                    </a:lnTo>
                    <a:lnTo>
                      <a:pt x="35179" y="24511"/>
                    </a:lnTo>
                    <a:lnTo>
                      <a:pt x="35179" y="0"/>
                    </a:lnTo>
                    <a:close/>
                  </a:path>
                </a:pathLst>
              </a:custGeom>
              <a:solidFill>
                <a:srgbClr val="263D6A"/>
              </a:solidFill>
            </p:spPr>
          </p:sp>
          <p:sp>
            <p:nvSpPr>
              <p:cNvPr name="Freeform 128" id="128"/>
              <p:cNvSpPr/>
              <p:nvPr/>
            </p:nvSpPr>
            <p:spPr>
              <a:xfrm flipH="false" flipV="false" rot="0">
                <a:off x="63627" y="248158"/>
                <a:ext cx="35179" cy="25908"/>
              </a:xfrm>
              <a:custGeom>
                <a:avLst/>
                <a:gdLst/>
                <a:ahLst/>
                <a:cxnLst/>
                <a:rect r="r" b="b" t="t" l="l"/>
                <a:pathLst>
                  <a:path h="25908" w="35179">
                    <a:moveTo>
                      <a:pt x="18288" y="0"/>
                    </a:moveTo>
                    <a:cubicBezTo>
                      <a:pt x="12192" y="0"/>
                      <a:pt x="9144" y="0"/>
                      <a:pt x="6096" y="1524"/>
                    </a:cubicBezTo>
                    <a:cubicBezTo>
                      <a:pt x="1524" y="4572"/>
                      <a:pt x="0" y="7620"/>
                      <a:pt x="0" y="13716"/>
                    </a:cubicBezTo>
                    <a:lnTo>
                      <a:pt x="0" y="25908"/>
                    </a:lnTo>
                    <a:lnTo>
                      <a:pt x="35179" y="25908"/>
                    </a:lnTo>
                    <a:lnTo>
                      <a:pt x="35179" y="13716"/>
                    </a:lnTo>
                    <a:cubicBezTo>
                      <a:pt x="35179" y="7620"/>
                      <a:pt x="33655" y="4572"/>
                      <a:pt x="30607" y="1524"/>
                    </a:cubicBezTo>
                    <a:cubicBezTo>
                      <a:pt x="27559" y="0"/>
                      <a:pt x="24511" y="0"/>
                      <a:pt x="18288" y="0"/>
                    </a:cubicBezTo>
                    <a:close/>
                    <a:moveTo>
                      <a:pt x="18288" y="9144"/>
                    </a:moveTo>
                    <a:cubicBezTo>
                      <a:pt x="24511" y="9144"/>
                      <a:pt x="24511" y="9144"/>
                      <a:pt x="26035" y="9144"/>
                    </a:cubicBezTo>
                    <a:cubicBezTo>
                      <a:pt x="27559" y="10668"/>
                      <a:pt x="27559" y="12192"/>
                      <a:pt x="27559" y="13716"/>
                    </a:cubicBezTo>
                    <a:lnTo>
                      <a:pt x="27559" y="18288"/>
                    </a:lnTo>
                    <a:lnTo>
                      <a:pt x="7620" y="18288"/>
                    </a:lnTo>
                    <a:lnTo>
                      <a:pt x="7620" y="13716"/>
                    </a:lnTo>
                    <a:cubicBezTo>
                      <a:pt x="7620" y="12192"/>
                      <a:pt x="9144" y="10668"/>
                      <a:pt x="9144" y="9144"/>
                    </a:cubicBezTo>
                    <a:cubicBezTo>
                      <a:pt x="10668" y="9144"/>
                      <a:pt x="12192" y="9144"/>
                      <a:pt x="18288" y="9144"/>
                    </a:cubicBezTo>
                    <a:close/>
                  </a:path>
                </a:pathLst>
              </a:custGeom>
              <a:solidFill>
                <a:srgbClr val="263D6A"/>
              </a:solidFill>
            </p:spPr>
          </p:sp>
          <p:sp>
            <p:nvSpPr>
              <p:cNvPr name="Freeform 129" id="129"/>
              <p:cNvSpPr/>
              <p:nvPr/>
            </p:nvSpPr>
            <p:spPr>
              <a:xfrm flipH="false" flipV="false" rot="0">
                <a:off x="64135" y="226949"/>
                <a:ext cx="36576" cy="9144"/>
              </a:xfrm>
              <a:custGeom>
                <a:avLst/>
                <a:gdLst/>
                <a:ahLst/>
                <a:cxnLst/>
                <a:rect r="r" b="b" t="t" l="l"/>
                <a:pathLst>
                  <a:path h="9144" w="36576">
                    <a:moveTo>
                      <a:pt x="0" y="0"/>
                    </a:moveTo>
                    <a:lnTo>
                      <a:pt x="36576" y="0"/>
                    </a:lnTo>
                    <a:lnTo>
                      <a:pt x="36576" y="9144"/>
                    </a:lnTo>
                    <a:lnTo>
                      <a:pt x="0" y="9144"/>
                    </a:lnTo>
                    <a:close/>
                  </a:path>
                </a:pathLst>
              </a:custGeom>
              <a:solidFill>
                <a:srgbClr val="263D6A"/>
              </a:solidFill>
            </p:spPr>
          </p:sp>
          <p:sp>
            <p:nvSpPr>
              <p:cNvPr name="Freeform 130" id="130"/>
              <p:cNvSpPr/>
              <p:nvPr/>
            </p:nvSpPr>
            <p:spPr>
              <a:xfrm flipH="false" flipV="false" rot="0">
                <a:off x="63627" y="179578"/>
                <a:ext cx="35179" cy="33528"/>
              </a:xfrm>
              <a:custGeom>
                <a:avLst/>
                <a:gdLst/>
                <a:ahLst/>
                <a:cxnLst/>
                <a:rect r="r" b="b" t="t" l="l"/>
                <a:pathLst>
                  <a:path h="33528" w="35179">
                    <a:moveTo>
                      <a:pt x="35179" y="0"/>
                    </a:moveTo>
                    <a:lnTo>
                      <a:pt x="0" y="0"/>
                    </a:lnTo>
                    <a:lnTo>
                      <a:pt x="0" y="9144"/>
                    </a:lnTo>
                    <a:lnTo>
                      <a:pt x="15240" y="16764"/>
                    </a:lnTo>
                    <a:lnTo>
                      <a:pt x="0" y="24384"/>
                    </a:lnTo>
                    <a:lnTo>
                      <a:pt x="0" y="33528"/>
                    </a:lnTo>
                    <a:lnTo>
                      <a:pt x="35179" y="33528"/>
                    </a:lnTo>
                    <a:lnTo>
                      <a:pt x="35179" y="24384"/>
                    </a:lnTo>
                    <a:lnTo>
                      <a:pt x="18288" y="24384"/>
                    </a:lnTo>
                    <a:lnTo>
                      <a:pt x="27559" y="19812"/>
                    </a:lnTo>
                    <a:lnTo>
                      <a:pt x="27559" y="13716"/>
                    </a:lnTo>
                    <a:lnTo>
                      <a:pt x="18288" y="9144"/>
                    </a:lnTo>
                    <a:lnTo>
                      <a:pt x="35179" y="9144"/>
                    </a:lnTo>
                    <a:lnTo>
                      <a:pt x="35179" y="0"/>
                    </a:lnTo>
                    <a:close/>
                  </a:path>
                </a:pathLst>
              </a:custGeom>
              <a:solidFill>
                <a:srgbClr val="263D6A"/>
              </a:solidFill>
            </p:spPr>
          </p:sp>
          <p:sp>
            <p:nvSpPr>
              <p:cNvPr name="Freeform 131" id="131"/>
              <p:cNvSpPr/>
              <p:nvPr/>
            </p:nvSpPr>
            <p:spPr>
              <a:xfrm flipH="false" flipV="false" rot="0">
                <a:off x="63627" y="141351"/>
                <a:ext cx="35179" cy="24511"/>
              </a:xfrm>
              <a:custGeom>
                <a:avLst/>
                <a:gdLst/>
                <a:ahLst/>
                <a:cxnLst/>
                <a:rect r="r" b="b" t="t" l="l"/>
                <a:pathLst>
                  <a:path h="24511" w="35179">
                    <a:moveTo>
                      <a:pt x="35179" y="0"/>
                    </a:moveTo>
                    <a:lnTo>
                      <a:pt x="27559" y="0"/>
                    </a:lnTo>
                    <a:lnTo>
                      <a:pt x="27559" y="15367"/>
                    </a:lnTo>
                    <a:lnTo>
                      <a:pt x="21463" y="15367"/>
                    </a:lnTo>
                    <a:lnTo>
                      <a:pt x="21463" y="3048"/>
                    </a:lnTo>
                    <a:lnTo>
                      <a:pt x="13716" y="3048"/>
                    </a:lnTo>
                    <a:lnTo>
                      <a:pt x="13716" y="15367"/>
                    </a:lnTo>
                    <a:lnTo>
                      <a:pt x="7620" y="15367"/>
                    </a:lnTo>
                    <a:lnTo>
                      <a:pt x="7620" y="0"/>
                    </a:lnTo>
                    <a:lnTo>
                      <a:pt x="0" y="0"/>
                    </a:lnTo>
                    <a:lnTo>
                      <a:pt x="0" y="24511"/>
                    </a:lnTo>
                    <a:lnTo>
                      <a:pt x="35179" y="24511"/>
                    </a:lnTo>
                    <a:lnTo>
                      <a:pt x="35179" y="0"/>
                    </a:lnTo>
                    <a:close/>
                  </a:path>
                </a:pathLst>
              </a:custGeom>
              <a:solidFill>
                <a:srgbClr val="263D6A"/>
              </a:solidFill>
            </p:spPr>
          </p:sp>
          <p:sp>
            <p:nvSpPr>
              <p:cNvPr name="Freeform 132" id="132"/>
              <p:cNvSpPr/>
              <p:nvPr/>
            </p:nvSpPr>
            <p:spPr>
              <a:xfrm flipH="false" flipV="false" rot="0">
                <a:off x="63627" y="101727"/>
                <a:ext cx="35179" cy="27432"/>
              </a:xfrm>
              <a:custGeom>
                <a:avLst/>
                <a:gdLst/>
                <a:ahLst/>
                <a:cxnLst/>
                <a:rect r="r" b="b" t="t" l="l"/>
                <a:pathLst>
                  <a:path h="27432" w="35179">
                    <a:moveTo>
                      <a:pt x="35179" y="0"/>
                    </a:moveTo>
                    <a:lnTo>
                      <a:pt x="0" y="0"/>
                    </a:lnTo>
                    <a:lnTo>
                      <a:pt x="0" y="7620"/>
                    </a:lnTo>
                    <a:lnTo>
                      <a:pt x="18288" y="7620"/>
                    </a:lnTo>
                    <a:lnTo>
                      <a:pt x="0" y="19812"/>
                    </a:lnTo>
                    <a:lnTo>
                      <a:pt x="0" y="27432"/>
                    </a:lnTo>
                    <a:lnTo>
                      <a:pt x="35179" y="27432"/>
                    </a:lnTo>
                    <a:lnTo>
                      <a:pt x="35179" y="18288"/>
                    </a:lnTo>
                    <a:lnTo>
                      <a:pt x="18288" y="18288"/>
                    </a:lnTo>
                    <a:lnTo>
                      <a:pt x="35179" y="7620"/>
                    </a:lnTo>
                    <a:lnTo>
                      <a:pt x="35179" y="0"/>
                    </a:lnTo>
                    <a:close/>
                  </a:path>
                </a:pathLst>
              </a:custGeom>
              <a:solidFill>
                <a:srgbClr val="263D6A"/>
              </a:solidFill>
            </p:spPr>
          </p:sp>
          <p:sp>
            <p:nvSpPr>
              <p:cNvPr name="Freeform 133" id="133"/>
              <p:cNvSpPr/>
              <p:nvPr/>
            </p:nvSpPr>
            <p:spPr>
              <a:xfrm flipH="false" flipV="false" rot="0">
                <a:off x="63500" y="63500"/>
                <a:ext cx="35306" cy="27432"/>
              </a:xfrm>
              <a:custGeom>
                <a:avLst/>
                <a:gdLst/>
                <a:ahLst/>
                <a:cxnLst/>
                <a:rect r="r" b="b" t="t" l="l"/>
                <a:pathLst>
                  <a:path h="27432" w="35306">
                    <a:moveTo>
                      <a:pt x="7747" y="0"/>
                    </a:moveTo>
                    <a:lnTo>
                      <a:pt x="0" y="0"/>
                    </a:lnTo>
                    <a:lnTo>
                      <a:pt x="0" y="27432"/>
                    </a:lnTo>
                    <a:lnTo>
                      <a:pt x="7747" y="27432"/>
                    </a:lnTo>
                    <a:lnTo>
                      <a:pt x="7747" y="18288"/>
                    </a:lnTo>
                    <a:lnTo>
                      <a:pt x="35306" y="18288"/>
                    </a:lnTo>
                    <a:lnTo>
                      <a:pt x="35306" y="9144"/>
                    </a:lnTo>
                    <a:lnTo>
                      <a:pt x="7747" y="9144"/>
                    </a:lnTo>
                    <a:lnTo>
                      <a:pt x="7747" y="0"/>
                    </a:lnTo>
                    <a:close/>
                  </a:path>
                </a:pathLst>
              </a:custGeom>
              <a:solidFill>
                <a:srgbClr val="263D6A"/>
              </a:solidFill>
            </p:spPr>
          </p:sp>
          <p:sp>
            <p:nvSpPr>
              <p:cNvPr name="Freeform 134" id="134"/>
              <p:cNvSpPr/>
              <p:nvPr/>
            </p:nvSpPr>
            <p:spPr>
              <a:xfrm flipH="false" flipV="false" rot="0">
                <a:off x="114046" y="319913"/>
                <a:ext cx="36703" cy="27432"/>
              </a:xfrm>
              <a:custGeom>
                <a:avLst/>
                <a:gdLst/>
                <a:ahLst/>
                <a:cxnLst/>
                <a:rect r="r" b="b" t="t" l="l"/>
                <a:pathLst>
                  <a:path h="27432" w="36703">
                    <a:moveTo>
                      <a:pt x="36703" y="0"/>
                    </a:moveTo>
                    <a:lnTo>
                      <a:pt x="21336" y="7620"/>
                    </a:lnTo>
                    <a:cubicBezTo>
                      <a:pt x="19812" y="4572"/>
                      <a:pt x="16764" y="1524"/>
                      <a:pt x="12192" y="1524"/>
                    </a:cubicBezTo>
                    <a:cubicBezTo>
                      <a:pt x="6096" y="1524"/>
                      <a:pt x="0" y="6096"/>
                      <a:pt x="0" y="13716"/>
                    </a:cubicBezTo>
                    <a:lnTo>
                      <a:pt x="0" y="27432"/>
                    </a:lnTo>
                    <a:lnTo>
                      <a:pt x="36703" y="27432"/>
                    </a:lnTo>
                    <a:lnTo>
                      <a:pt x="36703" y="19812"/>
                    </a:lnTo>
                    <a:lnTo>
                      <a:pt x="22860" y="19812"/>
                    </a:lnTo>
                    <a:lnTo>
                      <a:pt x="22860" y="16764"/>
                    </a:lnTo>
                    <a:lnTo>
                      <a:pt x="36703" y="9144"/>
                    </a:lnTo>
                    <a:lnTo>
                      <a:pt x="36703" y="0"/>
                    </a:lnTo>
                    <a:close/>
                    <a:moveTo>
                      <a:pt x="12192" y="10668"/>
                    </a:moveTo>
                    <a:cubicBezTo>
                      <a:pt x="13716" y="10668"/>
                      <a:pt x="15240" y="12192"/>
                      <a:pt x="15240" y="13716"/>
                    </a:cubicBezTo>
                    <a:lnTo>
                      <a:pt x="15240" y="19812"/>
                    </a:lnTo>
                    <a:lnTo>
                      <a:pt x="7620" y="19812"/>
                    </a:lnTo>
                    <a:lnTo>
                      <a:pt x="7620" y="13716"/>
                    </a:lnTo>
                    <a:cubicBezTo>
                      <a:pt x="7620" y="12192"/>
                      <a:pt x="9144" y="10668"/>
                      <a:pt x="12192" y="10668"/>
                    </a:cubicBezTo>
                    <a:close/>
                  </a:path>
                </a:pathLst>
              </a:custGeom>
              <a:solidFill>
                <a:srgbClr val="263D6A"/>
              </a:solidFill>
            </p:spPr>
          </p:sp>
          <p:sp>
            <p:nvSpPr>
              <p:cNvPr name="Freeform 135" id="135"/>
              <p:cNvSpPr/>
              <p:nvPr/>
            </p:nvSpPr>
            <p:spPr>
              <a:xfrm flipH="false" flipV="false" rot="0">
                <a:off x="114046" y="284734"/>
                <a:ext cx="36703" cy="24384"/>
              </a:xfrm>
              <a:custGeom>
                <a:avLst/>
                <a:gdLst/>
                <a:ahLst/>
                <a:cxnLst/>
                <a:rect r="r" b="b" t="t" l="l"/>
                <a:pathLst>
                  <a:path h="24384" w="36703">
                    <a:moveTo>
                      <a:pt x="36703" y="0"/>
                    </a:moveTo>
                    <a:lnTo>
                      <a:pt x="29083" y="0"/>
                    </a:lnTo>
                    <a:lnTo>
                      <a:pt x="29083" y="15240"/>
                    </a:lnTo>
                    <a:lnTo>
                      <a:pt x="21336" y="15240"/>
                    </a:lnTo>
                    <a:lnTo>
                      <a:pt x="21336" y="1524"/>
                    </a:lnTo>
                    <a:lnTo>
                      <a:pt x="13716" y="1524"/>
                    </a:lnTo>
                    <a:lnTo>
                      <a:pt x="13716" y="15240"/>
                    </a:lnTo>
                    <a:lnTo>
                      <a:pt x="7620" y="15240"/>
                    </a:lnTo>
                    <a:lnTo>
                      <a:pt x="7620" y="0"/>
                    </a:lnTo>
                    <a:lnTo>
                      <a:pt x="0" y="0"/>
                    </a:lnTo>
                    <a:lnTo>
                      <a:pt x="0" y="24384"/>
                    </a:lnTo>
                    <a:lnTo>
                      <a:pt x="36703" y="24384"/>
                    </a:lnTo>
                    <a:lnTo>
                      <a:pt x="36703" y="0"/>
                    </a:lnTo>
                    <a:close/>
                  </a:path>
                </a:pathLst>
              </a:custGeom>
              <a:solidFill>
                <a:srgbClr val="263D6A"/>
              </a:solidFill>
            </p:spPr>
          </p:sp>
          <p:sp>
            <p:nvSpPr>
              <p:cNvPr name="Freeform 136" id="136"/>
              <p:cNvSpPr/>
              <p:nvPr/>
            </p:nvSpPr>
            <p:spPr>
              <a:xfrm flipH="false" flipV="false" rot="0">
                <a:off x="114046" y="246634"/>
                <a:ext cx="36703" cy="24384"/>
              </a:xfrm>
              <a:custGeom>
                <a:avLst/>
                <a:gdLst/>
                <a:ahLst/>
                <a:cxnLst/>
                <a:rect r="r" b="b" t="t" l="l"/>
                <a:pathLst>
                  <a:path h="24384" w="36703">
                    <a:moveTo>
                      <a:pt x="7620" y="0"/>
                    </a:moveTo>
                    <a:lnTo>
                      <a:pt x="0" y="0"/>
                    </a:lnTo>
                    <a:lnTo>
                      <a:pt x="0" y="24384"/>
                    </a:lnTo>
                    <a:lnTo>
                      <a:pt x="36703" y="24384"/>
                    </a:lnTo>
                    <a:lnTo>
                      <a:pt x="36703" y="16764"/>
                    </a:lnTo>
                    <a:lnTo>
                      <a:pt x="22860" y="16764"/>
                    </a:lnTo>
                    <a:lnTo>
                      <a:pt x="22860" y="3048"/>
                    </a:lnTo>
                    <a:lnTo>
                      <a:pt x="13716" y="3048"/>
                    </a:lnTo>
                    <a:lnTo>
                      <a:pt x="13716" y="16764"/>
                    </a:lnTo>
                    <a:lnTo>
                      <a:pt x="7620" y="16764"/>
                    </a:lnTo>
                    <a:lnTo>
                      <a:pt x="7620" y="0"/>
                    </a:lnTo>
                    <a:close/>
                  </a:path>
                </a:pathLst>
              </a:custGeom>
              <a:solidFill>
                <a:srgbClr val="263D6A"/>
              </a:solidFill>
            </p:spPr>
          </p:sp>
          <p:sp>
            <p:nvSpPr>
              <p:cNvPr name="Freeform 137" id="137"/>
              <p:cNvSpPr/>
              <p:nvPr/>
            </p:nvSpPr>
            <p:spPr>
              <a:xfrm flipH="false" flipV="false" rot="0">
                <a:off x="114046" y="211582"/>
                <a:ext cx="36703" cy="24511"/>
              </a:xfrm>
              <a:custGeom>
                <a:avLst/>
                <a:gdLst/>
                <a:ahLst/>
                <a:cxnLst/>
                <a:rect r="r" b="b" t="t" l="l"/>
                <a:pathLst>
                  <a:path h="24511" w="36703">
                    <a:moveTo>
                      <a:pt x="36703" y="0"/>
                    </a:moveTo>
                    <a:lnTo>
                      <a:pt x="29083" y="0"/>
                    </a:lnTo>
                    <a:lnTo>
                      <a:pt x="29083" y="15240"/>
                    </a:lnTo>
                    <a:lnTo>
                      <a:pt x="0" y="15240"/>
                    </a:lnTo>
                    <a:lnTo>
                      <a:pt x="0" y="24511"/>
                    </a:lnTo>
                    <a:lnTo>
                      <a:pt x="36703" y="24511"/>
                    </a:lnTo>
                    <a:lnTo>
                      <a:pt x="36703" y="0"/>
                    </a:lnTo>
                    <a:close/>
                  </a:path>
                </a:pathLst>
              </a:custGeom>
              <a:solidFill>
                <a:srgbClr val="263D6A"/>
              </a:solidFill>
            </p:spPr>
          </p:sp>
          <p:sp>
            <p:nvSpPr>
              <p:cNvPr name="Freeform 138" id="138"/>
              <p:cNvSpPr/>
              <p:nvPr/>
            </p:nvSpPr>
            <p:spPr>
              <a:xfrm flipH="false" flipV="false" rot="0">
                <a:off x="114046" y="175006"/>
                <a:ext cx="36703" cy="27432"/>
              </a:xfrm>
              <a:custGeom>
                <a:avLst/>
                <a:gdLst/>
                <a:ahLst/>
                <a:cxnLst/>
                <a:rect r="r" b="b" t="t" l="l"/>
                <a:pathLst>
                  <a:path h="27432" w="36703">
                    <a:moveTo>
                      <a:pt x="22860" y="0"/>
                    </a:moveTo>
                    <a:lnTo>
                      <a:pt x="0" y="0"/>
                    </a:lnTo>
                    <a:lnTo>
                      <a:pt x="0" y="9144"/>
                    </a:lnTo>
                    <a:lnTo>
                      <a:pt x="22860" y="9144"/>
                    </a:lnTo>
                    <a:cubicBezTo>
                      <a:pt x="27559" y="9144"/>
                      <a:pt x="29083" y="10668"/>
                      <a:pt x="29083" y="13716"/>
                    </a:cubicBezTo>
                    <a:cubicBezTo>
                      <a:pt x="29083" y="16764"/>
                      <a:pt x="27559" y="18288"/>
                      <a:pt x="22860" y="18288"/>
                    </a:cubicBezTo>
                    <a:lnTo>
                      <a:pt x="0" y="18288"/>
                    </a:lnTo>
                    <a:lnTo>
                      <a:pt x="0" y="27432"/>
                    </a:lnTo>
                    <a:lnTo>
                      <a:pt x="22860" y="27432"/>
                    </a:lnTo>
                    <a:cubicBezTo>
                      <a:pt x="32131" y="27432"/>
                      <a:pt x="36703" y="21336"/>
                      <a:pt x="36703" y="13716"/>
                    </a:cubicBezTo>
                    <a:cubicBezTo>
                      <a:pt x="36703" y="6096"/>
                      <a:pt x="32131" y="0"/>
                      <a:pt x="22860" y="0"/>
                    </a:cubicBezTo>
                    <a:close/>
                  </a:path>
                </a:pathLst>
              </a:custGeom>
              <a:solidFill>
                <a:srgbClr val="263D6A"/>
              </a:solidFill>
            </p:spPr>
          </p:sp>
          <p:sp>
            <p:nvSpPr>
              <p:cNvPr name="Freeform 139" id="139"/>
              <p:cNvSpPr/>
              <p:nvPr/>
            </p:nvSpPr>
            <p:spPr>
              <a:xfrm flipH="false" flipV="false" rot="0">
                <a:off x="114046" y="133731"/>
                <a:ext cx="36703" cy="32131"/>
              </a:xfrm>
              <a:custGeom>
                <a:avLst/>
                <a:gdLst/>
                <a:ahLst/>
                <a:cxnLst/>
                <a:rect r="r" b="b" t="t" l="l"/>
                <a:pathLst>
                  <a:path h="32131" w="36703">
                    <a:moveTo>
                      <a:pt x="36703" y="0"/>
                    </a:moveTo>
                    <a:lnTo>
                      <a:pt x="18288" y="10668"/>
                    </a:lnTo>
                    <a:lnTo>
                      <a:pt x="0" y="0"/>
                    </a:lnTo>
                    <a:lnTo>
                      <a:pt x="0" y="10668"/>
                    </a:lnTo>
                    <a:lnTo>
                      <a:pt x="10668" y="15367"/>
                    </a:lnTo>
                    <a:lnTo>
                      <a:pt x="0" y="21463"/>
                    </a:lnTo>
                    <a:lnTo>
                      <a:pt x="0" y="30607"/>
                    </a:lnTo>
                    <a:lnTo>
                      <a:pt x="18288" y="19939"/>
                    </a:lnTo>
                    <a:lnTo>
                      <a:pt x="36703" y="32131"/>
                    </a:lnTo>
                    <a:lnTo>
                      <a:pt x="36703" y="21463"/>
                    </a:lnTo>
                    <a:lnTo>
                      <a:pt x="24384" y="15367"/>
                    </a:lnTo>
                    <a:lnTo>
                      <a:pt x="36703" y="9144"/>
                    </a:lnTo>
                    <a:lnTo>
                      <a:pt x="36703" y="0"/>
                    </a:lnTo>
                    <a:close/>
                  </a:path>
                </a:pathLst>
              </a:custGeom>
              <a:solidFill>
                <a:srgbClr val="263D6A"/>
              </a:solidFill>
            </p:spPr>
          </p:sp>
          <p:sp>
            <p:nvSpPr>
              <p:cNvPr name="Freeform 140" id="140"/>
              <p:cNvSpPr/>
              <p:nvPr/>
            </p:nvSpPr>
            <p:spPr>
              <a:xfrm flipH="false" flipV="false" rot="0">
                <a:off x="164465" y="313817"/>
                <a:ext cx="36830" cy="33528"/>
              </a:xfrm>
              <a:custGeom>
                <a:avLst/>
                <a:gdLst/>
                <a:ahLst/>
                <a:cxnLst/>
                <a:rect r="r" b="b" t="t" l="l"/>
                <a:pathLst>
                  <a:path h="33528" w="36830">
                    <a:moveTo>
                      <a:pt x="36830" y="0"/>
                    </a:moveTo>
                    <a:lnTo>
                      <a:pt x="0" y="0"/>
                    </a:lnTo>
                    <a:lnTo>
                      <a:pt x="0" y="9144"/>
                    </a:lnTo>
                    <a:lnTo>
                      <a:pt x="16891" y="16764"/>
                    </a:lnTo>
                    <a:lnTo>
                      <a:pt x="0" y="25908"/>
                    </a:lnTo>
                    <a:lnTo>
                      <a:pt x="0" y="33528"/>
                    </a:lnTo>
                    <a:lnTo>
                      <a:pt x="36703" y="33528"/>
                    </a:lnTo>
                    <a:lnTo>
                      <a:pt x="36703" y="25908"/>
                    </a:lnTo>
                    <a:lnTo>
                      <a:pt x="19939" y="25908"/>
                    </a:lnTo>
                    <a:lnTo>
                      <a:pt x="29083" y="19812"/>
                    </a:lnTo>
                    <a:lnTo>
                      <a:pt x="29083" y="13716"/>
                    </a:lnTo>
                    <a:lnTo>
                      <a:pt x="19939" y="9144"/>
                    </a:lnTo>
                    <a:lnTo>
                      <a:pt x="36830" y="9144"/>
                    </a:lnTo>
                    <a:lnTo>
                      <a:pt x="36830" y="0"/>
                    </a:lnTo>
                    <a:close/>
                  </a:path>
                </a:pathLst>
              </a:custGeom>
              <a:solidFill>
                <a:srgbClr val="263D6A"/>
              </a:solidFill>
            </p:spPr>
          </p:sp>
          <p:sp>
            <p:nvSpPr>
              <p:cNvPr name="Freeform 141" id="141"/>
              <p:cNvSpPr/>
              <p:nvPr/>
            </p:nvSpPr>
            <p:spPr>
              <a:xfrm flipH="false" flipV="false" rot="0">
                <a:off x="164719" y="292481"/>
                <a:ext cx="36576" cy="9144"/>
              </a:xfrm>
              <a:custGeom>
                <a:avLst/>
                <a:gdLst/>
                <a:ahLst/>
                <a:cxnLst/>
                <a:rect r="r" b="b" t="t" l="l"/>
                <a:pathLst>
                  <a:path h="9144" w="36576">
                    <a:moveTo>
                      <a:pt x="0" y="0"/>
                    </a:moveTo>
                    <a:lnTo>
                      <a:pt x="36576" y="0"/>
                    </a:lnTo>
                    <a:lnTo>
                      <a:pt x="36576" y="9144"/>
                    </a:lnTo>
                    <a:lnTo>
                      <a:pt x="0" y="9144"/>
                    </a:lnTo>
                    <a:close/>
                  </a:path>
                </a:pathLst>
              </a:custGeom>
              <a:solidFill>
                <a:srgbClr val="263D6A"/>
              </a:solidFill>
            </p:spPr>
          </p:sp>
          <p:sp>
            <p:nvSpPr>
              <p:cNvPr name="Freeform 142" id="142"/>
              <p:cNvSpPr/>
              <p:nvPr/>
            </p:nvSpPr>
            <p:spPr>
              <a:xfrm flipH="false" flipV="false" rot="0">
                <a:off x="164465" y="249682"/>
                <a:ext cx="36830" cy="32004"/>
              </a:xfrm>
              <a:custGeom>
                <a:avLst/>
                <a:gdLst/>
                <a:ahLst/>
                <a:cxnLst/>
                <a:rect r="r" b="b" t="t" l="l"/>
                <a:pathLst>
                  <a:path h="32004" w="36830">
                    <a:moveTo>
                      <a:pt x="36830" y="0"/>
                    </a:moveTo>
                    <a:lnTo>
                      <a:pt x="18415" y="12192"/>
                    </a:lnTo>
                    <a:lnTo>
                      <a:pt x="0" y="1524"/>
                    </a:lnTo>
                    <a:lnTo>
                      <a:pt x="0" y="10668"/>
                    </a:lnTo>
                    <a:lnTo>
                      <a:pt x="10795" y="16764"/>
                    </a:lnTo>
                    <a:lnTo>
                      <a:pt x="0" y="21336"/>
                    </a:lnTo>
                    <a:lnTo>
                      <a:pt x="0" y="32004"/>
                    </a:lnTo>
                    <a:lnTo>
                      <a:pt x="18415" y="21336"/>
                    </a:lnTo>
                    <a:lnTo>
                      <a:pt x="36830" y="32004"/>
                    </a:lnTo>
                    <a:lnTo>
                      <a:pt x="36830" y="22860"/>
                    </a:lnTo>
                    <a:lnTo>
                      <a:pt x="26035" y="16764"/>
                    </a:lnTo>
                    <a:lnTo>
                      <a:pt x="36830" y="10668"/>
                    </a:lnTo>
                    <a:lnTo>
                      <a:pt x="36830" y="0"/>
                    </a:lnTo>
                    <a:close/>
                  </a:path>
                </a:pathLst>
              </a:custGeom>
              <a:solidFill>
                <a:srgbClr val="263D6A"/>
              </a:solidFill>
            </p:spPr>
          </p:sp>
          <p:sp>
            <p:nvSpPr>
              <p:cNvPr name="Freeform 143" id="143"/>
              <p:cNvSpPr/>
              <p:nvPr/>
            </p:nvSpPr>
            <p:spPr>
              <a:xfrm flipH="false" flipV="false" rot="0">
                <a:off x="164465" y="216154"/>
                <a:ext cx="36830" cy="26035"/>
              </a:xfrm>
              <a:custGeom>
                <a:avLst/>
                <a:gdLst/>
                <a:ahLst/>
                <a:cxnLst/>
                <a:rect r="r" b="b" t="t" l="l"/>
                <a:pathLst>
                  <a:path h="26035" w="36830">
                    <a:moveTo>
                      <a:pt x="9271" y="0"/>
                    </a:moveTo>
                    <a:lnTo>
                      <a:pt x="0" y="0"/>
                    </a:lnTo>
                    <a:lnTo>
                      <a:pt x="0" y="26035"/>
                    </a:lnTo>
                    <a:lnTo>
                      <a:pt x="9271" y="26035"/>
                    </a:lnTo>
                    <a:lnTo>
                      <a:pt x="9271" y="16891"/>
                    </a:lnTo>
                    <a:lnTo>
                      <a:pt x="36830" y="16891"/>
                    </a:lnTo>
                    <a:lnTo>
                      <a:pt x="36830" y="9144"/>
                    </a:lnTo>
                    <a:lnTo>
                      <a:pt x="9271" y="9144"/>
                    </a:lnTo>
                    <a:lnTo>
                      <a:pt x="9271" y="0"/>
                    </a:lnTo>
                    <a:close/>
                  </a:path>
                </a:pathLst>
              </a:custGeom>
              <a:solidFill>
                <a:srgbClr val="263D6A"/>
              </a:solidFill>
            </p:spPr>
          </p:sp>
          <p:sp>
            <p:nvSpPr>
              <p:cNvPr name="Freeform 144" id="144"/>
              <p:cNvSpPr/>
              <p:nvPr/>
            </p:nvSpPr>
            <p:spPr>
              <a:xfrm flipH="false" flipV="false" rot="0">
                <a:off x="164465" y="178054"/>
                <a:ext cx="36703" cy="27432"/>
              </a:xfrm>
              <a:custGeom>
                <a:avLst/>
                <a:gdLst/>
                <a:ahLst/>
                <a:cxnLst/>
                <a:rect r="r" b="b" t="t" l="l"/>
                <a:pathLst>
                  <a:path h="27432" w="36703">
                    <a:moveTo>
                      <a:pt x="24511" y="0"/>
                    </a:moveTo>
                    <a:lnTo>
                      <a:pt x="0" y="0"/>
                    </a:lnTo>
                    <a:lnTo>
                      <a:pt x="0" y="9144"/>
                    </a:lnTo>
                    <a:lnTo>
                      <a:pt x="24511" y="9144"/>
                    </a:lnTo>
                    <a:cubicBezTo>
                      <a:pt x="27559" y="9144"/>
                      <a:pt x="29083" y="10668"/>
                      <a:pt x="29083" y="13716"/>
                    </a:cubicBezTo>
                    <a:cubicBezTo>
                      <a:pt x="29083" y="16764"/>
                      <a:pt x="27559" y="18288"/>
                      <a:pt x="24511" y="18288"/>
                    </a:cubicBezTo>
                    <a:lnTo>
                      <a:pt x="0" y="18288"/>
                    </a:lnTo>
                    <a:lnTo>
                      <a:pt x="0" y="27432"/>
                    </a:lnTo>
                    <a:lnTo>
                      <a:pt x="24511" y="27432"/>
                    </a:lnTo>
                    <a:cubicBezTo>
                      <a:pt x="32131" y="27432"/>
                      <a:pt x="36703" y="21336"/>
                      <a:pt x="36703" y="13716"/>
                    </a:cubicBezTo>
                    <a:cubicBezTo>
                      <a:pt x="36703" y="6096"/>
                      <a:pt x="32131" y="0"/>
                      <a:pt x="24511" y="0"/>
                    </a:cubicBezTo>
                    <a:close/>
                  </a:path>
                </a:pathLst>
              </a:custGeom>
              <a:solidFill>
                <a:srgbClr val="263D6A"/>
              </a:solidFill>
            </p:spPr>
          </p:sp>
          <p:sp>
            <p:nvSpPr>
              <p:cNvPr name="Freeform 145" id="145"/>
              <p:cNvSpPr/>
              <p:nvPr/>
            </p:nvSpPr>
            <p:spPr>
              <a:xfrm flipH="false" flipV="false" rot="0">
                <a:off x="164465" y="136779"/>
                <a:ext cx="36830" cy="27559"/>
              </a:xfrm>
              <a:custGeom>
                <a:avLst/>
                <a:gdLst/>
                <a:ahLst/>
                <a:cxnLst/>
                <a:rect r="r" b="b" t="t" l="l"/>
                <a:pathLst>
                  <a:path h="27559" w="36830">
                    <a:moveTo>
                      <a:pt x="36830" y="0"/>
                    </a:moveTo>
                    <a:lnTo>
                      <a:pt x="21463" y="7620"/>
                    </a:lnTo>
                    <a:cubicBezTo>
                      <a:pt x="19939" y="4572"/>
                      <a:pt x="16891" y="1524"/>
                      <a:pt x="12319" y="1524"/>
                    </a:cubicBezTo>
                    <a:cubicBezTo>
                      <a:pt x="6223" y="1524"/>
                      <a:pt x="0" y="6096"/>
                      <a:pt x="0" y="13843"/>
                    </a:cubicBezTo>
                    <a:lnTo>
                      <a:pt x="0" y="27559"/>
                    </a:lnTo>
                    <a:lnTo>
                      <a:pt x="36703" y="27559"/>
                    </a:lnTo>
                    <a:lnTo>
                      <a:pt x="36703" y="19939"/>
                    </a:lnTo>
                    <a:lnTo>
                      <a:pt x="22987" y="19939"/>
                    </a:lnTo>
                    <a:lnTo>
                      <a:pt x="22987" y="16891"/>
                    </a:lnTo>
                    <a:lnTo>
                      <a:pt x="36830" y="9144"/>
                    </a:lnTo>
                    <a:lnTo>
                      <a:pt x="36830" y="0"/>
                    </a:lnTo>
                    <a:close/>
                    <a:moveTo>
                      <a:pt x="12319" y="10795"/>
                    </a:moveTo>
                    <a:cubicBezTo>
                      <a:pt x="13843" y="10795"/>
                      <a:pt x="15367" y="12319"/>
                      <a:pt x="15367" y="13843"/>
                    </a:cubicBezTo>
                    <a:lnTo>
                      <a:pt x="15367" y="19939"/>
                    </a:lnTo>
                    <a:lnTo>
                      <a:pt x="9271" y="19939"/>
                    </a:lnTo>
                    <a:lnTo>
                      <a:pt x="9271" y="13843"/>
                    </a:lnTo>
                    <a:cubicBezTo>
                      <a:pt x="9271" y="12319"/>
                      <a:pt x="10795" y="10795"/>
                      <a:pt x="12319" y="10795"/>
                    </a:cubicBezTo>
                    <a:close/>
                  </a:path>
                </a:pathLst>
              </a:custGeom>
              <a:solidFill>
                <a:srgbClr val="263D6A"/>
              </a:solidFill>
            </p:spPr>
          </p:sp>
          <p:sp>
            <p:nvSpPr>
              <p:cNvPr name="Freeform 146" id="146"/>
              <p:cNvSpPr/>
              <p:nvPr/>
            </p:nvSpPr>
            <p:spPr>
              <a:xfrm flipH="false" flipV="false" rot="0">
                <a:off x="164465" y="101727"/>
                <a:ext cx="36830" cy="24384"/>
              </a:xfrm>
              <a:custGeom>
                <a:avLst/>
                <a:gdLst/>
                <a:ahLst/>
                <a:cxnLst/>
                <a:rect r="r" b="b" t="t" l="l"/>
                <a:pathLst>
                  <a:path h="24384" w="36830">
                    <a:moveTo>
                      <a:pt x="36830" y="0"/>
                    </a:moveTo>
                    <a:lnTo>
                      <a:pt x="29083" y="0"/>
                    </a:lnTo>
                    <a:lnTo>
                      <a:pt x="29083" y="15240"/>
                    </a:lnTo>
                    <a:lnTo>
                      <a:pt x="22987" y="15240"/>
                    </a:lnTo>
                    <a:lnTo>
                      <a:pt x="22987" y="1524"/>
                    </a:lnTo>
                    <a:lnTo>
                      <a:pt x="13843" y="1524"/>
                    </a:lnTo>
                    <a:lnTo>
                      <a:pt x="13843" y="15240"/>
                    </a:lnTo>
                    <a:lnTo>
                      <a:pt x="9271" y="15240"/>
                    </a:lnTo>
                    <a:lnTo>
                      <a:pt x="9271" y="0"/>
                    </a:lnTo>
                    <a:lnTo>
                      <a:pt x="0" y="0"/>
                    </a:lnTo>
                    <a:lnTo>
                      <a:pt x="0" y="24384"/>
                    </a:lnTo>
                    <a:lnTo>
                      <a:pt x="36703" y="24384"/>
                    </a:lnTo>
                    <a:lnTo>
                      <a:pt x="36703" y="0"/>
                    </a:lnTo>
                    <a:close/>
                  </a:path>
                </a:pathLst>
              </a:custGeom>
              <a:solidFill>
                <a:srgbClr val="263D6A"/>
              </a:solidFill>
            </p:spPr>
          </p:sp>
        </p:grpSp>
        <p:sp>
          <p:nvSpPr>
            <p:cNvPr name="Freeform 147" id="147"/>
            <p:cNvSpPr/>
            <p:nvPr/>
          </p:nvSpPr>
          <p:spPr>
            <a:xfrm flipH="false" flipV="false" rot="0">
              <a:off x="1743621" y="238951"/>
              <a:ext cx="2882956" cy="2844608"/>
            </a:xfrm>
            <a:custGeom>
              <a:avLst/>
              <a:gdLst/>
              <a:ahLst/>
              <a:cxnLst/>
              <a:rect r="r" b="b" t="t" l="l"/>
              <a:pathLst>
                <a:path h="2844608" w="2882956">
                  <a:moveTo>
                    <a:pt x="0" y="0"/>
                  </a:moveTo>
                  <a:lnTo>
                    <a:pt x="2882956" y="0"/>
                  </a:lnTo>
                  <a:lnTo>
                    <a:pt x="2882956" y="2844608"/>
                  </a:lnTo>
                  <a:lnTo>
                    <a:pt x="0" y="284460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Freeform 148" id="148"/>
            <p:cNvSpPr/>
            <p:nvPr/>
          </p:nvSpPr>
          <p:spPr>
            <a:xfrm flipH="false" flipV="false" rot="0">
              <a:off x="4369610" y="3842759"/>
              <a:ext cx="395443" cy="394864"/>
            </a:xfrm>
            <a:custGeom>
              <a:avLst/>
              <a:gdLst/>
              <a:ahLst/>
              <a:cxnLst/>
              <a:rect r="r" b="b" t="t" l="l"/>
              <a:pathLst>
                <a:path h="394864" w="395443">
                  <a:moveTo>
                    <a:pt x="0" y="0"/>
                  </a:moveTo>
                  <a:lnTo>
                    <a:pt x="395443" y="0"/>
                  </a:lnTo>
                  <a:lnTo>
                    <a:pt x="395443" y="394863"/>
                  </a:lnTo>
                  <a:lnTo>
                    <a:pt x="0" y="394863"/>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grpSp>
          <p:nvGrpSpPr>
            <p:cNvPr name="Group 149" id="149"/>
            <p:cNvGrpSpPr>
              <a:grpSpLocks noChangeAspect="true"/>
            </p:cNvGrpSpPr>
            <p:nvPr/>
          </p:nvGrpSpPr>
          <p:grpSpPr>
            <a:xfrm rot="0">
              <a:off x="4484756" y="5400447"/>
              <a:ext cx="328638" cy="872868"/>
              <a:chOff x="0" y="0"/>
              <a:chExt cx="216154" cy="574104"/>
            </a:xfrm>
          </p:grpSpPr>
          <p:sp>
            <p:nvSpPr>
              <p:cNvPr name="Freeform 150" id="150"/>
              <p:cNvSpPr/>
              <p:nvPr/>
            </p:nvSpPr>
            <p:spPr>
              <a:xfrm flipH="false" flipV="false" rot="0">
                <a:off x="63500" y="481457"/>
                <a:ext cx="36703" cy="29083"/>
              </a:xfrm>
              <a:custGeom>
                <a:avLst/>
                <a:gdLst/>
                <a:ahLst/>
                <a:cxnLst/>
                <a:rect r="r" b="b" t="t" l="l"/>
                <a:pathLst>
                  <a:path h="29083" w="36703">
                    <a:moveTo>
                      <a:pt x="36703" y="127"/>
                    </a:moveTo>
                    <a:lnTo>
                      <a:pt x="21336" y="7747"/>
                    </a:lnTo>
                    <a:cubicBezTo>
                      <a:pt x="19812" y="4699"/>
                      <a:pt x="16764" y="1651"/>
                      <a:pt x="12192" y="1651"/>
                    </a:cubicBezTo>
                    <a:cubicBezTo>
                      <a:pt x="6096" y="1651"/>
                      <a:pt x="0" y="6223"/>
                      <a:pt x="0" y="15494"/>
                    </a:cubicBezTo>
                    <a:lnTo>
                      <a:pt x="0" y="29083"/>
                    </a:lnTo>
                    <a:lnTo>
                      <a:pt x="36703" y="29083"/>
                    </a:lnTo>
                    <a:lnTo>
                      <a:pt x="36703" y="19939"/>
                    </a:lnTo>
                    <a:lnTo>
                      <a:pt x="22860" y="19939"/>
                    </a:lnTo>
                    <a:lnTo>
                      <a:pt x="22860" y="16891"/>
                    </a:lnTo>
                    <a:lnTo>
                      <a:pt x="36703" y="10668"/>
                    </a:lnTo>
                    <a:lnTo>
                      <a:pt x="36703" y="0"/>
                    </a:lnTo>
                    <a:close/>
                    <a:moveTo>
                      <a:pt x="12192" y="10795"/>
                    </a:moveTo>
                    <a:cubicBezTo>
                      <a:pt x="13716" y="10795"/>
                      <a:pt x="15240" y="12319"/>
                      <a:pt x="15240" y="15494"/>
                    </a:cubicBezTo>
                    <a:lnTo>
                      <a:pt x="15240" y="20066"/>
                    </a:lnTo>
                    <a:lnTo>
                      <a:pt x="9144" y="20066"/>
                    </a:lnTo>
                    <a:lnTo>
                      <a:pt x="9144" y="15494"/>
                    </a:lnTo>
                    <a:cubicBezTo>
                      <a:pt x="9144" y="12319"/>
                      <a:pt x="10668" y="10795"/>
                      <a:pt x="12192" y="10795"/>
                    </a:cubicBezTo>
                    <a:close/>
                  </a:path>
                </a:pathLst>
              </a:custGeom>
              <a:solidFill>
                <a:srgbClr val="263D6A"/>
              </a:solidFill>
            </p:spPr>
          </p:sp>
          <p:sp>
            <p:nvSpPr>
              <p:cNvPr name="Freeform 151" id="151"/>
              <p:cNvSpPr/>
              <p:nvPr/>
            </p:nvSpPr>
            <p:spPr>
              <a:xfrm flipH="false" flipV="false" rot="0">
                <a:off x="63500" y="446532"/>
                <a:ext cx="36703" cy="24384"/>
              </a:xfrm>
              <a:custGeom>
                <a:avLst/>
                <a:gdLst/>
                <a:ahLst/>
                <a:cxnLst/>
                <a:rect r="r" b="b" t="t" l="l"/>
                <a:pathLst>
                  <a:path h="24384" w="36703">
                    <a:moveTo>
                      <a:pt x="36703" y="0"/>
                    </a:moveTo>
                    <a:lnTo>
                      <a:pt x="29083" y="0"/>
                    </a:lnTo>
                    <a:lnTo>
                      <a:pt x="29083" y="15240"/>
                    </a:lnTo>
                    <a:lnTo>
                      <a:pt x="22860" y="15240"/>
                    </a:lnTo>
                    <a:lnTo>
                      <a:pt x="22860" y="3048"/>
                    </a:lnTo>
                    <a:lnTo>
                      <a:pt x="15240" y="3048"/>
                    </a:lnTo>
                    <a:lnTo>
                      <a:pt x="15240" y="15240"/>
                    </a:lnTo>
                    <a:lnTo>
                      <a:pt x="9144" y="15240"/>
                    </a:lnTo>
                    <a:lnTo>
                      <a:pt x="9144" y="0"/>
                    </a:lnTo>
                    <a:lnTo>
                      <a:pt x="0" y="0"/>
                    </a:lnTo>
                    <a:lnTo>
                      <a:pt x="0" y="24384"/>
                    </a:lnTo>
                    <a:lnTo>
                      <a:pt x="36703" y="24384"/>
                    </a:lnTo>
                    <a:lnTo>
                      <a:pt x="36703" y="0"/>
                    </a:lnTo>
                    <a:close/>
                  </a:path>
                </a:pathLst>
              </a:custGeom>
              <a:solidFill>
                <a:srgbClr val="263D6A"/>
              </a:solidFill>
            </p:spPr>
          </p:sp>
          <p:sp>
            <p:nvSpPr>
              <p:cNvPr name="Freeform 152" id="152"/>
              <p:cNvSpPr/>
              <p:nvPr/>
            </p:nvSpPr>
            <p:spPr>
              <a:xfrm flipH="false" flipV="false" rot="0">
                <a:off x="63500" y="408305"/>
                <a:ext cx="36703" cy="27559"/>
              </a:xfrm>
              <a:custGeom>
                <a:avLst/>
                <a:gdLst/>
                <a:ahLst/>
                <a:cxnLst/>
                <a:rect r="r" b="b" t="t" l="l"/>
                <a:pathLst>
                  <a:path h="27559" w="36703">
                    <a:moveTo>
                      <a:pt x="26035" y="0"/>
                    </a:moveTo>
                    <a:lnTo>
                      <a:pt x="26035" y="9271"/>
                    </a:lnTo>
                    <a:cubicBezTo>
                      <a:pt x="27559" y="9271"/>
                      <a:pt x="29083" y="10795"/>
                      <a:pt x="29083" y="13843"/>
                    </a:cubicBezTo>
                    <a:cubicBezTo>
                      <a:pt x="29083" y="15367"/>
                      <a:pt x="29083" y="16891"/>
                      <a:pt x="27559" y="16891"/>
                    </a:cubicBezTo>
                    <a:cubicBezTo>
                      <a:pt x="26035" y="18415"/>
                      <a:pt x="26035" y="18415"/>
                      <a:pt x="18288" y="18415"/>
                    </a:cubicBezTo>
                    <a:cubicBezTo>
                      <a:pt x="12192" y="18415"/>
                      <a:pt x="10668" y="18415"/>
                      <a:pt x="9144" y="16891"/>
                    </a:cubicBezTo>
                    <a:cubicBezTo>
                      <a:pt x="9144" y="16891"/>
                      <a:pt x="7620" y="15367"/>
                      <a:pt x="7620" y="13843"/>
                    </a:cubicBezTo>
                    <a:cubicBezTo>
                      <a:pt x="7620" y="10795"/>
                      <a:pt x="10668" y="9271"/>
                      <a:pt x="12192" y="9271"/>
                    </a:cubicBezTo>
                    <a:lnTo>
                      <a:pt x="12192" y="0"/>
                    </a:lnTo>
                    <a:cubicBezTo>
                      <a:pt x="4572" y="1524"/>
                      <a:pt x="0" y="6223"/>
                      <a:pt x="0" y="13843"/>
                    </a:cubicBezTo>
                    <a:cubicBezTo>
                      <a:pt x="0" y="18415"/>
                      <a:pt x="1524" y="21463"/>
                      <a:pt x="4572" y="22987"/>
                    </a:cubicBezTo>
                    <a:cubicBezTo>
                      <a:pt x="7620" y="27559"/>
                      <a:pt x="12192" y="27559"/>
                      <a:pt x="18288" y="27559"/>
                    </a:cubicBezTo>
                    <a:cubicBezTo>
                      <a:pt x="24384" y="27559"/>
                      <a:pt x="29083" y="27559"/>
                      <a:pt x="33655" y="22987"/>
                    </a:cubicBezTo>
                    <a:cubicBezTo>
                      <a:pt x="35179" y="21463"/>
                      <a:pt x="36703" y="18415"/>
                      <a:pt x="36703" y="13843"/>
                    </a:cubicBezTo>
                    <a:cubicBezTo>
                      <a:pt x="36703" y="6223"/>
                      <a:pt x="33655" y="1524"/>
                      <a:pt x="26035" y="0"/>
                    </a:cubicBezTo>
                    <a:close/>
                  </a:path>
                </a:pathLst>
              </a:custGeom>
              <a:solidFill>
                <a:srgbClr val="263D6A"/>
              </a:solidFill>
            </p:spPr>
          </p:sp>
          <p:sp>
            <p:nvSpPr>
              <p:cNvPr name="Freeform 153" id="153"/>
              <p:cNvSpPr/>
              <p:nvPr/>
            </p:nvSpPr>
            <p:spPr>
              <a:xfrm flipH="false" flipV="false" rot="0">
                <a:off x="64262" y="388620"/>
                <a:ext cx="36576" cy="9144"/>
              </a:xfrm>
              <a:custGeom>
                <a:avLst/>
                <a:gdLst/>
                <a:ahLst/>
                <a:cxnLst/>
                <a:rect r="r" b="b" t="t" l="l"/>
                <a:pathLst>
                  <a:path h="9144" w="36576">
                    <a:moveTo>
                      <a:pt x="0" y="0"/>
                    </a:moveTo>
                    <a:lnTo>
                      <a:pt x="36576" y="0"/>
                    </a:lnTo>
                    <a:lnTo>
                      <a:pt x="36576" y="9144"/>
                    </a:lnTo>
                    <a:lnTo>
                      <a:pt x="0" y="9144"/>
                    </a:lnTo>
                    <a:close/>
                  </a:path>
                </a:pathLst>
              </a:custGeom>
              <a:solidFill>
                <a:srgbClr val="263D6A"/>
              </a:solidFill>
            </p:spPr>
          </p:sp>
          <p:sp>
            <p:nvSpPr>
              <p:cNvPr name="Freeform 154" id="154"/>
              <p:cNvSpPr/>
              <p:nvPr/>
            </p:nvSpPr>
            <p:spPr>
              <a:xfrm flipH="false" flipV="false" rot="0">
                <a:off x="63500" y="345821"/>
                <a:ext cx="36703" cy="28956"/>
              </a:xfrm>
              <a:custGeom>
                <a:avLst/>
                <a:gdLst/>
                <a:ahLst/>
                <a:cxnLst/>
                <a:rect r="r" b="b" t="t" l="l"/>
                <a:pathLst>
                  <a:path h="28956" w="36703">
                    <a:moveTo>
                      <a:pt x="36703" y="0"/>
                    </a:moveTo>
                    <a:lnTo>
                      <a:pt x="21336" y="9144"/>
                    </a:lnTo>
                    <a:cubicBezTo>
                      <a:pt x="19812" y="6096"/>
                      <a:pt x="16764" y="3048"/>
                      <a:pt x="12192" y="3048"/>
                    </a:cubicBezTo>
                    <a:cubicBezTo>
                      <a:pt x="6096" y="3048"/>
                      <a:pt x="0" y="7620"/>
                      <a:pt x="0" y="15240"/>
                    </a:cubicBezTo>
                    <a:lnTo>
                      <a:pt x="0" y="28956"/>
                    </a:lnTo>
                    <a:lnTo>
                      <a:pt x="36703" y="28956"/>
                    </a:lnTo>
                    <a:lnTo>
                      <a:pt x="36703" y="19812"/>
                    </a:lnTo>
                    <a:lnTo>
                      <a:pt x="22860" y="19812"/>
                    </a:lnTo>
                    <a:lnTo>
                      <a:pt x="22860" y="16764"/>
                    </a:lnTo>
                    <a:lnTo>
                      <a:pt x="36703" y="10668"/>
                    </a:lnTo>
                    <a:lnTo>
                      <a:pt x="36703" y="0"/>
                    </a:lnTo>
                    <a:close/>
                    <a:moveTo>
                      <a:pt x="12192" y="12192"/>
                    </a:moveTo>
                    <a:cubicBezTo>
                      <a:pt x="13716" y="12192"/>
                      <a:pt x="15240" y="12192"/>
                      <a:pt x="15240" y="15240"/>
                    </a:cubicBezTo>
                    <a:lnTo>
                      <a:pt x="15240" y="19812"/>
                    </a:lnTo>
                    <a:lnTo>
                      <a:pt x="9144" y="19812"/>
                    </a:lnTo>
                    <a:lnTo>
                      <a:pt x="9144" y="15240"/>
                    </a:lnTo>
                    <a:cubicBezTo>
                      <a:pt x="9144" y="12192"/>
                      <a:pt x="10668" y="12192"/>
                      <a:pt x="12192" y="12192"/>
                    </a:cubicBezTo>
                    <a:close/>
                  </a:path>
                </a:pathLst>
              </a:custGeom>
              <a:solidFill>
                <a:srgbClr val="263D6A"/>
              </a:solidFill>
            </p:spPr>
          </p:sp>
          <p:sp>
            <p:nvSpPr>
              <p:cNvPr name="Freeform 155" id="155"/>
              <p:cNvSpPr/>
              <p:nvPr/>
            </p:nvSpPr>
            <p:spPr>
              <a:xfrm flipH="false" flipV="false" rot="0">
                <a:off x="63500" y="310642"/>
                <a:ext cx="36703" cy="27559"/>
              </a:xfrm>
              <a:custGeom>
                <a:avLst/>
                <a:gdLst/>
                <a:ahLst/>
                <a:cxnLst/>
                <a:rect r="r" b="b" t="t" l="l"/>
                <a:pathLst>
                  <a:path h="27559" w="36703">
                    <a:moveTo>
                      <a:pt x="26035" y="0"/>
                    </a:moveTo>
                    <a:lnTo>
                      <a:pt x="26035" y="9144"/>
                    </a:lnTo>
                    <a:cubicBezTo>
                      <a:pt x="27559" y="9144"/>
                      <a:pt x="29083" y="10668"/>
                      <a:pt x="29083" y="13716"/>
                    </a:cubicBezTo>
                    <a:cubicBezTo>
                      <a:pt x="29083" y="15240"/>
                      <a:pt x="29083" y="15240"/>
                      <a:pt x="27559" y="16764"/>
                    </a:cubicBezTo>
                    <a:cubicBezTo>
                      <a:pt x="26035" y="16764"/>
                      <a:pt x="26035" y="18288"/>
                      <a:pt x="18288" y="18288"/>
                    </a:cubicBezTo>
                    <a:cubicBezTo>
                      <a:pt x="12192" y="18288"/>
                      <a:pt x="10668" y="16764"/>
                      <a:pt x="9144" y="16764"/>
                    </a:cubicBezTo>
                    <a:cubicBezTo>
                      <a:pt x="9144" y="15240"/>
                      <a:pt x="7620" y="15240"/>
                      <a:pt x="7620" y="13716"/>
                    </a:cubicBezTo>
                    <a:cubicBezTo>
                      <a:pt x="7620" y="10668"/>
                      <a:pt x="10668" y="9144"/>
                      <a:pt x="12192" y="9144"/>
                    </a:cubicBezTo>
                    <a:lnTo>
                      <a:pt x="12192" y="0"/>
                    </a:lnTo>
                    <a:cubicBezTo>
                      <a:pt x="4572" y="1524"/>
                      <a:pt x="0" y="6096"/>
                      <a:pt x="0" y="13716"/>
                    </a:cubicBezTo>
                    <a:cubicBezTo>
                      <a:pt x="0" y="16764"/>
                      <a:pt x="1524" y="19939"/>
                      <a:pt x="4572" y="22987"/>
                    </a:cubicBezTo>
                    <a:cubicBezTo>
                      <a:pt x="7620" y="27559"/>
                      <a:pt x="12192" y="27559"/>
                      <a:pt x="18288" y="27559"/>
                    </a:cubicBezTo>
                    <a:cubicBezTo>
                      <a:pt x="24384" y="27559"/>
                      <a:pt x="29083" y="27559"/>
                      <a:pt x="33655" y="22987"/>
                    </a:cubicBezTo>
                    <a:cubicBezTo>
                      <a:pt x="35179" y="19939"/>
                      <a:pt x="36703" y="16764"/>
                      <a:pt x="36703" y="13716"/>
                    </a:cubicBezTo>
                    <a:cubicBezTo>
                      <a:pt x="36703" y="6096"/>
                      <a:pt x="33655" y="1524"/>
                      <a:pt x="26035" y="0"/>
                    </a:cubicBezTo>
                    <a:close/>
                  </a:path>
                </a:pathLst>
              </a:custGeom>
              <a:solidFill>
                <a:srgbClr val="263D6A"/>
              </a:solidFill>
            </p:spPr>
          </p:sp>
          <p:sp>
            <p:nvSpPr>
              <p:cNvPr name="Freeform 156" id="156"/>
              <p:cNvSpPr/>
              <p:nvPr/>
            </p:nvSpPr>
            <p:spPr>
              <a:xfrm flipH="false" flipV="false" rot="0">
                <a:off x="63500" y="272542"/>
                <a:ext cx="36703" cy="27432"/>
              </a:xfrm>
              <a:custGeom>
                <a:avLst/>
                <a:gdLst/>
                <a:ahLst/>
                <a:cxnLst/>
                <a:rect r="r" b="b" t="t" l="l"/>
                <a:pathLst>
                  <a:path h="27432" w="36703">
                    <a:moveTo>
                      <a:pt x="24511" y="0"/>
                    </a:moveTo>
                    <a:lnTo>
                      <a:pt x="0" y="0"/>
                    </a:lnTo>
                    <a:lnTo>
                      <a:pt x="0" y="9144"/>
                    </a:lnTo>
                    <a:lnTo>
                      <a:pt x="24511" y="9144"/>
                    </a:lnTo>
                    <a:cubicBezTo>
                      <a:pt x="27559" y="9144"/>
                      <a:pt x="29083" y="10668"/>
                      <a:pt x="29083" y="13716"/>
                    </a:cubicBezTo>
                    <a:cubicBezTo>
                      <a:pt x="29083" y="16764"/>
                      <a:pt x="27559" y="18288"/>
                      <a:pt x="24511" y="18288"/>
                    </a:cubicBezTo>
                    <a:lnTo>
                      <a:pt x="0" y="18288"/>
                    </a:lnTo>
                    <a:lnTo>
                      <a:pt x="0" y="27432"/>
                    </a:lnTo>
                    <a:lnTo>
                      <a:pt x="24511" y="27432"/>
                    </a:lnTo>
                    <a:cubicBezTo>
                      <a:pt x="32131" y="27432"/>
                      <a:pt x="36703" y="21336"/>
                      <a:pt x="36703" y="13716"/>
                    </a:cubicBezTo>
                    <a:cubicBezTo>
                      <a:pt x="36703" y="6096"/>
                      <a:pt x="32131" y="0"/>
                      <a:pt x="24511" y="0"/>
                    </a:cubicBezTo>
                    <a:close/>
                  </a:path>
                </a:pathLst>
              </a:custGeom>
              <a:solidFill>
                <a:srgbClr val="263D6A"/>
              </a:solidFill>
            </p:spPr>
          </p:sp>
          <p:sp>
            <p:nvSpPr>
              <p:cNvPr name="Freeform 157" id="157"/>
              <p:cNvSpPr/>
              <p:nvPr/>
            </p:nvSpPr>
            <p:spPr>
              <a:xfrm flipH="false" flipV="false" rot="0">
                <a:off x="63500" y="235966"/>
                <a:ext cx="36703" cy="24511"/>
              </a:xfrm>
              <a:custGeom>
                <a:avLst/>
                <a:gdLst/>
                <a:ahLst/>
                <a:cxnLst/>
                <a:rect r="r" b="b" t="t" l="l"/>
                <a:pathLst>
                  <a:path h="24511" w="36703">
                    <a:moveTo>
                      <a:pt x="36703" y="0"/>
                    </a:moveTo>
                    <a:lnTo>
                      <a:pt x="29083" y="0"/>
                    </a:lnTo>
                    <a:lnTo>
                      <a:pt x="29083" y="15367"/>
                    </a:lnTo>
                    <a:lnTo>
                      <a:pt x="0" y="15367"/>
                    </a:lnTo>
                    <a:lnTo>
                      <a:pt x="0" y="24511"/>
                    </a:lnTo>
                    <a:lnTo>
                      <a:pt x="36703" y="24511"/>
                    </a:lnTo>
                    <a:lnTo>
                      <a:pt x="36703" y="0"/>
                    </a:lnTo>
                    <a:close/>
                  </a:path>
                </a:pathLst>
              </a:custGeom>
              <a:solidFill>
                <a:srgbClr val="263D6A"/>
              </a:solidFill>
            </p:spPr>
          </p:sp>
          <p:sp>
            <p:nvSpPr>
              <p:cNvPr name="Freeform 158" id="158"/>
              <p:cNvSpPr/>
              <p:nvPr/>
            </p:nvSpPr>
            <p:spPr>
              <a:xfrm flipH="false" flipV="false" rot="0">
                <a:off x="63500" y="194818"/>
                <a:ext cx="36703" cy="33528"/>
              </a:xfrm>
              <a:custGeom>
                <a:avLst/>
                <a:gdLst/>
                <a:ahLst/>
                <a:cxnLst/>
                <a:rect r="r" b="b" t="t" l="l"/>
                <a:pathLst>
                  <a:path h="33528" w="36703">
                    <a:moveTo>
                      <a:pt x="36703" y="0"/>
                    </a:moveTo>
                    <a:lnTo>
                      <a:pt x="0" y="13716"/>
                    </a:lnTo>
                    <a:lnTo>
                      <a:pt x="0" y="19812"/>
                    </a:lnTo>
                    <a:lnTo>
                      <a:pt x="36703" y="33528"/>
                    </a:lnTo>
                    <a:lnTo>
                      <a:pt x="36703" y="24384"/>
                    </a:lnTo>
                    <a:lnTo>
                      <a:pt x="32131" y="22860"/>
                    </a:lnTo>
                    <a:lnTo>
                      <a:pt x="32131" y="10668"/>
                    </a:lnTo>
                    <a:lnTo>
                      <a:pt x="36703" y="9144"/>
                    </a:lnTo>
                    <a:lnTo>
                      <a:pt x="36703" y="0"/>
                    </a:lnTo>
                    <a:close/>
                    <a:moveTo>
                      <a:pt x="24511" y="13716"/>
                    </a:moveTo>
                    <a:lnTo>
                      <a:pt x="24511" y="19812"/>
                    </a:lnTo>
                    <a:lnTo>
                      <a:pt x="13716" y="16764"/>
                    </a:lnTo>
                    <a:lnTo>
                      <a:pt x="24511" y="13716"/>
                    </a:lnTo>
                    <a:close/>
                  </a:path>
                </a:pathLst>
              </a:custGeom>
              <a:solidFill>
                <a:srgbClr val="263D6A"/>
              </a:solidFill>
            </p:spPr>
          </p:sp>
          <p:sp>
            <p:nvSpPr>
              <p:cNvPr name="Freeform 159" id="159"/>
              <p:cNvSpPr/>
              <p:nvPr/>
            </p:nvSpPr>
            <p:spPr>
              <a:xfrm flipH="false" flipV="false" rot="0">
                <a:off x="64897" y="164211"/>
                <a:ext cx="35306" cy="27432"/>
              </a:xfrm>
              <a:custGeom>
                <a:avLst/>
                <a:gdLst/>
                <a:ahLst/>
                <a:cxnLst/>
                <a:rect r="r" b="b" t="t" l="l"/>
                <a:pathLst>
                  <a:path h="27432" w="35306">
                    <a:moveTo>
                      <a:pt x="7747" y="0"/>
                    </a:moveTo>
                    <a:lnTo>
                      <a:pt x="0" y="0"/>
                    </a:lnTo>
                    <a:lnTo>
                      <a:pt x="0" y="27432"/>
                    </a:lnTo>
                    <a:lnTo>
                      <a:pt x="7747" y="27432"/>
                    </a:lnTo>
                    <a:lnTo>
                      <a:pt x="7747" y="18288"/>
                    </a:lnTo>
                    <a:lnTo>
                      <a:pt x="35306" y="18288"/>
                    </a:lnTo>
                    <a:lnTo>
                      <a:pt x="35306" y="9144"/>
                    </a:lnTo>
                    <a:lnTo>
                      <a:pt x="7747" y="9144"/>
                    </a:lnTo>
                    <a:lnTo>
                      <a:pt x="7747" y="0"/>
                    </a:lnTo>
                    <a:close/>
                  </a:path>
                </a:pathLst>
              </a:custGeom>
              <a:solidFill>
                <a:srgbClr val="263D6A"/>
              </a:solidFill>
            </p:spPr>
          </p:sp>
          <p:sp>
            <p:nvSpPr>
              <p:cNvPr name="Freeform 160" id="160"/>
              <p:cNvSpPr/>
              <p:nvPr/>
            </p:nvSpPr>
            <p:spPr>
              <a:xfrm flipH="false" flipV="false" rot="0">
                <a:off x="64262" y="144780"/>
                <a:ext cx="36576" cy="9144"/>
              </a:xfrm>
              <a:custGeom>
                <a:avLst/>
                <a:gdLst/>
                <a:ahLst/>
                <a:cxnLst/>
                <a:rect r="r" b="b" t="t" l="l"/>
                <a:pathLst>
                  <a:path h="9144" w="36576">
                    <a:moveTo>
                      <a:pt x="0" y="0"/>
                    </a:moveTo>
                    <a:lnTo>
                      <a:pt x="36576" y="0"/>
                    </a:lnTo>
                    <a:lnTo>
                      <a:pt x="36576" y="9144"/>
                    </a:lnTo>
                    <a:lnTo>
                      <a:pt x="0" y="9144"/>
                    </a:lnTo>
                    <a:close/>
                  </a:path>
                </a:pathLst>
              </a:custGeom>
              <a:solidFill>
                <a:srgbClr val="263D6A"/>
              </a:solidFill>
            </p:spPr>
          </p:sp>
          <p:sp>
            <p:nvSpPr>
              <p:cNvPr name="Freeform 161" id="161"/>
              <p:cNvSpPr/>
              <p:nvPr/>
            </p:nvSpPr>
            <p:spPr>
              <a:xfrm flipH="false" flipV="false" rot="0">
                <a:off x="63500" y="104775"/>
                <a:ext cx="36703" cy="27432"/>
              </a:xfrm>
              <a:custGeom>
                <a:avLst/>
                <a:gdLst/>
                <a:ahLst/>
                <a:cxnLst/>
                <a:rect r="r" b="b" t="t" l="l"/>
                <a:pathLst>
                  <a:path h="27432" w="36703">
                    <a:moveTo>
                      <a:pt x="18288" y="0"/>
                    </a:moveTo>
                    <a:cubicBezTo>
                      <a:pt x="12192" y="0"/>
                      <a:pt x="7620" y="0"/>
                      <a:pt x="4572" y="3048"/>
                    </a:cubicBezTo>
                    <a:cubicBezTo>
                      <a:pt x="1524" y="6096"/>
                      <a:pt x="0" y="9144"/>
                      <a:pt x="0" y="13716"/>
                    </a:cubicBezTo>
                    <a:cubicBezTo>
                      <a:pt x="0" y="18288"/>
                      <a:pt x="1524" y="21336"/>
                      <a:pt x="4572" y="22860"/>
                    </a:cubicBezTo>
                    <a:cubicBezTo>
                      <a:pt x="7620" y="27432"/>
                      <a:pt x="12192" y="27432"/>
                      <a:pt x="18288" y="27432"/>
                    </a:cubicBezTo>
                    <a:cubicBezTo>
                      <a:pt x="24384" y="27432"/>
                      <a:pt x="29083" y="27432"/>
                      <a:pt x="33655" y="22860"/>
                    </a:cubicBezTo>
                    <a:cubicBezTo>
                      <a:pt x="35179" y="21336"/>
                      <a:pt x="36703" y="18288"/>
                      <a:pt x="36703" y="13716"/>
                    </a:cubicBezTo>
                    <a:cubicBezTo>
                      <a:pt x="36703" y="9144"/>
                      <a:pt x="35179" y="6096"/>
                      <a:pt x="33655" y="3048"/>
                    </a:cubicBezTo>
                    <a:cubicBezTo>
                      <a:pt x="29083" y="0"/>
                      <a:pt x="24511" y="0"/>
                      <a:pt x="18288" y="0"/>
                    </a:cubicBezTo>
                    <a:close/>
                    <a:moveTo>
                      <a:pt x="18288" y="9144"/>
                    </a:moveTo>
                    <a:cubicBezTo>
                      <a:pt x="26035" y="9144"/>
                      <a:pt x="26035" y="9144"/>
                      <a:pt x="27559" y="10668"/>
                    </a:cubicBezTo>
                    <a:cubicBezTo>
                      <a:pt x="29083" y="10668"/>
                      <a:pt x="29083" y="12192"/>
                      <a:pt x="29083" y="13716"/>
                    </a:cubicBezTo>
                    <a:cubicBezTo>
                      <a:pt x="29083" y="15240"/>
                      <a:pt x="29083" y="16764"/>
                      <a:pt x="27559" y="16764"/>
                    </a:cubicBezTo>
                    <a:cubicBezTo>
                      <a:pt x="26035" y="18288"/>
                      <a:pt x="26035" y="18288"/>
                      <a:pt x="18288" y="18288"/>
                    </a:cubicBezTo>
                    <a:cubicBezTo>
                      <a:pt x="12192" y="18288"/>
                      <a:pt x="10668" y="18288"/>
                      <a:pt x="9144" y="16764"/>
                    </a:cubicBezTo>
                    <a:cubicBezTo>
                      <a:pt x="9144" y="16764"/>
                      <a:pt x="7620" y="15240"/>
                      <a:pt x="7620" y="13716"/>
                    </a:cubicBezTo>
                    <a:cubicBezTo>
                      <a:pt x="7620" y="12192"/>
                      <a:pt x="9144" y="10668"/>
                      <a:pt x="9144" y="10668"/>
                    </a:cubicBezTo>
                    <a:cubicBezTo>
                      <a:pt x="10668" y="9144"/>
                      <a:pt x="12192" y="9144"/>
                      <a:pt x="18288" y="9144"/>
                    </a:cubicBezTo>
                    <a:close/>
                  </a:path>
                </a:pathLst>
              </a:custGeom>
              <a:solidFill>
                <a:srgbClr val="263D6A"/>
              </a:solidFill>
            </p:spPr>
          </p:sp>
          <p:sp>
            <p:nvSpPr>
              <p:cNvPr name="Freeform 162" id="162"/>
              <p:cNvSpPr/>
              <p:nvPr/>
            </p:nvSpPr>
            <p:spPr>
              <a:xfrm flipH="false" flipV="false" rot="0">
                <a:off x="63500" y="63500"/>
                <a:ext cx="36703" cy="29083"/>
              </a:xfrm>
              <a:custGeom>
                <a:avLst/>
                <a:gdLst/>
                <a:ahLst/>
                <a:cxnLst/>
                <a:rect r="r" b="b" t="t" l="l"/>
                <a:pathLst>
                  <a:path h="29083" w="36703">
                    <a:moveTo>
                      <a:pt x="36703" y="0"/>
                    </a:moveTo>
                    <a:lnTo>
                      <a:pt x="0" y="0"/>
                    </a:lnTo>
                    <a:lnTo>
                      <a:pt x="0" y="9144"/>
                    </a:lnTo>
                    <a:lnTo>
                      <a:pt x="18288" y="9144"/>
                    </a:lnTo>
                    <a:lnTo>
                      <a:pt x="0" y="21463"/>
                    </a:lnTo>
                    <a:lnTo>
                      <a:pt x="0" y="29083"/>
                    </a:lnTo>
                    <a:lnTo>
                      <a:pt x="36703" y="29083"/>
                    </a:lnTo>
                    <a:lnTo>
                      <a:pt x="36703" y="19812"/>
                    </a:lnTo>
                    <a:lnTo>
                      <a:pt x="18288" y="19812"/>
                    </a:lnTo>
                    <a:lnTo>
                      <a:pt x="36703" y="7620"/>
                    </a:lnTo>
                    <a:lnTo>
                      <a:pt x="36703" y="0"/>
                    </a:lnTo>
                    <a:close/>
                  </a:path>
                </a:pathLst>
              </a:custGeom>
              <a:solidFill>
                <a:srgbClr val="263D6A"/>
              </a:solidFill>
            </p:spPr>
          </p:sp>
          <p:sp>
            <p:nvSpPr>
              <p:cNvPr name="Freeform 163" id="163"/>
              <p:cNvSpPr/>
              <p:nvPr/>
            </p:nvSpPr>
            <p:spPr>
              <a:xfrm flipH="false" flipV="false" rot="0">
                <a:off x="115443" y="197866"/>
                <a:ext cx="35306" cy="24384"/>
              </a:xfrm>
              <a:custGeom>
                <a:avLst/>
                <a:gdLst/>
                <a:ahLst/>
                <a:cxnLst/>
                <a:rect r="r" b="b" t="t" l="l"/>
                <a:pathLst>
                  <a:path h="24384" w="35306">
                    <a:moveTo>
                      <a:pt x="7747" y="0"/>
                    </a:moveTo>
                    <a:lnTo>
                      <a:pt x="0" y="0"/>
                    </a:lnTo>
                    <a:lnTo>
                      <a:pt x="0" y="24384"/>
                    </a:lnTo>
                    <a:lnTo>
                      <a:pt x="35306" y="24384"/>
                    </a:lnTo>
                    <a:lnTo>
                      <a:pt x="35306" y="15240"/>
                    </a:lnTo>
                    <a:lnTo>
                      <a:pt x="21336" y="15240"/>
                    </a:lnTo>
                    <a:lnTo>
                      <a:pt x="21336" y="1524"/>
                    </a:lnTo>
                    <a:lnTo>
                      <a:pt x="13716" y="1524"/>
                    </a:lnTo>
                    <a:lnTo>
                      <a:pt x="13716" y="15240"/>
                    </a:lnTo>
                    <a:lnTo>
                      <a:pt x="7747" y="15240"/>
                    </a:lnTo>
                    <a:lnTo>
                      <a:pt x="7747" y="0"/>
                    </a:lnTo>
                    <a:close/>
                  </a:path>
                </a:pathLst>
              </a:custGeom>
              <a:solidFill>
                <a:srgbClr val="263D6A"/>
              </a:solidFill>
            </p:spPr>
          </p:sp>
          <p:sp>
            <p:nvSpPr>
              <p:cNvPr name="Freeform 164" id="164"/>
              <p:cNvSpPr/>
              <p:nvPr/>
            </p:nvSpPr>
            <p:spPr>
              <a:xfrm flipH="false" flipV="false" rot="0">
                <a:off x="115443" y="161163"/>
                <a:ext cx="35306" cy="24511"/>
              </a:xfrm>
              <a:custGeom>
                <a:avLst/>
                <a:gdLst/>
                <a:ahLst/>
                <a:cxnLst/>
                <a:rect r="r" b="b" t="t" l="l"/>
                <a:pathLst>
                  <a:path h="24511" w="35306">
                    <a:moveTo>
                      <a:pt x="35179" y="0"/>
                    </a:moveTo>
                    <a:lnTo>
                      <a:pt x="27432" y="0"/>
                    </a:lnTo>
                    <a:lnTo>
                      <a:pt x="27432" y="15367"/>
                    </a:lnTo>
                    <a:lnTo>
                      <a:pt x="0" y="15367"/>
                    </a:lnTo>
                    <a:lnTo>
                      <a:pt x="0" y="24511"/>
                    </a:lnTo>
                    <a:lnTo>
                      <a:pt x="35306" y="24511"/>
                    </a:lnTo>
                    <a:lnTo>
                      <a:pt x="35306" y="0"/>
                    </a:lnTo>
                    <a:close/>
                  </a:path>
                </a:pathLst>
              </a:custGeom>
              <a:solidFill>
                <a:srgbClr val="263D6A"/>
              </a:solidFill>
            </p:spPr>
          </p:sp>
          <p:sp>
            <p:nvSpPr>
              <p:cNvPr name="Freeform 165" id="165"/>
              <p:cNvSpPr/>
              <p:nvPr/>
            </p:nvSpPr>
            <p:spPr>
              <a:xfrm flipH="false" flipV="false" rot="0">
                <a:off x="115443" y="124587"/>
                <a:ext cx="36830" cy="27432"/>
              </a:xfrm>
              <a:custGeom>
                <a:avLst/>
                <a:gdLst/>
                <a:ahLst/>
                <a:cxnLst/>
                <a:rect r="r" b="b" t="t" l="l"/>
                <a:pathLst>
                  <a:path h="27432" w="36830">
                    <a:moveTo>
                      <a:pt x="22987" y="0"/>
                    </a:moveTo>
                    <a:lnTo>
                      <a:pt x="0" y="0"/>
                    </a:lnTo>
                    <a:lnTo>
                      <a:pt x="0" y="9144"/>
                    </a:lnTo>
                    <a:lnTo>
                      <a:pt x="22987" y="9144"/>
                    </a:lnTo>
                    <a:cubicBezTo>
                      <a:pt x="26035" y="9144"/>
                      <a:pt x="27559" y="10668"/>
                      <a:pt x="27559" y="13716"/>
                    </a:cubicBezTo>
                    <a:cubicBezTo>
                      <a:pt x="27559" y="16764"/>
                      <a:pt x="26035" y="18288"/>
                      <a:pt x="22987" y="18288"/>
                    </a:cubicBezTo>
                    <a:lnTo>
                      <a:pt x="0" y="18288"/>
                    </a:lnTo>
                    <a:lnTo>
                      <a:pt x="0" y="27432"/>
                    </a:lnTo>
                    <a:lnTo>
                      <a:pt x="22987" y="27432"/>
                    </a:lnTo>
                    <a:cubicBezTo>
                      <a:pt x="30734" y="27432"/>
                      <a:pt x="36830" y="21336"/>
                      <a:pt x="36830" y="13716"/>
                    </a:cubicBezTo>
                    <a:cubicBezTo>
                      <a:pt x="36830" y="6096"/>
                      <a:pt x="30607" y="0"/>
                      <a:pt x="22987" y="0"/>
                    </a:cubicBezTo>
                    <a:close/>
                  </a:path>
                </a:pathLst>
              </a:custGeom>
              <a:solidFill>
                <a:srgbClr val="263D6A"/>
              </a:solidFill>
            </p:spPr>
          </p:sp>
          <p:sp>
            <p:nvSpPr>
              <p:cNvPr name="Freeform 166" id="166"/>
              <p:cNvSpPr/>
              <p:nvPr/>
            </p:nvSpPr>
            <p:spPr>
              <a:xfrm flipH="false" flipV="false" rot="0">
                <a:off x="116078" y="103632"/>
                <a:ext cx="36576" cy="9144"/>
              </a:xfrm>
              <a:custGeom>
                <a:avLst/>
                <a:gdLst/>
                <a:ahLst/>
                <a:cxnLst/>
                <a:rect r="r" b="b" t="t" l="l"/>
                <a:pathLst>
                  <a:path h="9144" w="36576">
                    <a:moveTo>
                      <a:pt x="0" y="0"/>
                    </a:moveTo>
                    <a:lnTo>
                      <a:pt x="36576" y="0"/>
                    </a:lnTo>
                    <a:lnTo>
                      <a:pt x="36576" y="9144"/>
                    </a:lnTo>
                    <a:lnTo>
                      <a:pt x="0" y="9144"/>
                    </a:lnTo>
                    <a:close/>
                  </a:path>
                </a:pathLst>
              </a:custGeom>
              <a:solidFill>
                <a:srgbClr val="263D6A"/>
              </a:solidFill>
            </p:spPr>
          </p:sp>
          <p:sp>
            <p:nvSpPr>
              <p:cNvPr name="Freeform 167" id="167"/>
              <p:cNvSpPr/>
              <p:nvPr/>
            </p:nvSpPr>
            <p:spPr>
              <a:xfrm flipH="false" flipV="false" rot="0">
                <a:off x="115443" y="63500"/>
                <a:ext cx="35306" cy="26035"/>
              </a:xfrm>
              <a:custGeom>
                <a:avLst/>
                <a:gdLst/>
                <a:ahLst/>
                <a:cxnLst/>
                <a:rect r="r" b="b" t="t" l="l"/>
                <a:pathLst>
                  <a:path h="26035" w="35306">
                    <a:moveTo>
                      <a:pt x="18415" y="0"/>
                    </a:moveTo>
                    <a:cubicBezTo>
                      <a:pt x="10795" y="0"/>
                      <a:pt x="9271" y="0"/>
                      <a:pt x="6223" y="1524"/>
                    </a:cubicBezTo>
                    <a:cubicBezTo>
                      <a:pt x="1651" y="3048"/>
                      <a:pt x="0" y="7620"/>
                      <a:pt x="0" y="13716"/>
                    </a:cubicBezTo>
                    <a:lnTo>
                      <a:pt x="0" y="26035"/>
                    </a:lnTo>
                    <a:lnTo>
                      <a:pt x="35306" y="26035"/>
                    </a:lnTo>
                    <a:lnTo>
                      <a:pt x="35306" y="13716"/>
                    </a:lnTo>
                    <a:cubicBezTo>
                      <a:pt x="35306" y="7620"/>
                      <a:pt x="33782" y="3048"/>
                      <a:pt x="29210" y="1524"/>
                    </a:cubicBezTo>
                    <a:cubicBezTo>
                      <a:pt x="26035" y="0"/>
                      <a:pt x="24511" y="0"/>
                      <a:pt x="18415" y="0"/>
                    </a:cubicBezTo>
                    <a:close/>
                    <a:moveTo>
                      <a:pt x="18415" y="7620"/>
                    </a:moveTo>
                    <a:cubicBezTo>
                      <a:pt x="24511" y="7620"/>
                      <a:pt x="24511" y="9144"/>
                      <a:pt x="26035" y="9144"/>
                    </a:cubicBezTo>
                    <a:cubicBezTo>
                      <a:pt x="27559" y="10668"/>
                      <a:pt x="27559" y="10668"/>
                      <a:pt x="27559" y="13716"/>
                    </a:cubicBezTo>
                    <a:lnTo>
                      <a:pt x="27559" y="16764"/>
                    </a:lnTo>
                    <a:lnTo>
                      <a:pt x="7747" y="16764"/>
                    </a:lnTo>
                    <a:lnTo>
                      <a:pt x="7747" y="13716"/>
                    </a:lnTo>
                    <a:cubicBezTo>
                      <a:pt x="7747" y="10668"/>
                      <a:pt x="7747" y="10668"/>
                      <a:pt x="9271" y="9144"/>
                    </a:cubicBezTo>
                    <a:cubicBezTo>
                      <a:pt x="10795" y="9144"/>
                      <a:pt x="12319" y="7620"/>
                      <a:pt x="18415" y="7620"/>
                    </a:cubicBezTo>
                    <a:close/>
                  </a:path>
                </a:pathLst>
              </a:custGeom>
              <a:solidFill>
                <a:srgbClr val="263D6A"/>
              </a:solidFill>
            </p:spPr>
          </p:sp>
        </p:grpSp>
      </p:grpSp>
      <p:sp>
        <p:nvSpPr>
          <p:cNvPr name="TextBox 168" id="168"/>
          <p:cNvSpPr txBox="true"/>
          <p:nvPr/>
        </p:nvSpPr>
        <p:spPr>
          <a:xfrm rot="0">
            <a:off x="267344" y="926052"/>
            <a:ext cx="17753313" cy="4891340"/>
          </a:xfrm>
          <a:prstGeom prst="rect">
            <a:avLst/>
          </a:prstGeom>
        </p:spPr>
        <p:txBody>
          <a:bodyPr anchor="t" rtlCol="false" tIns="0" lIns="0" bIns="0" rIns="0">
            <a:spAutoFit/>
          </a:bodyPr>
          <a:lstStyle/>
          <a:p>
            <a:pPr algn="l">
              <a:lnSpc>
                <a:spcPts val="3931"/>
              </a:lnSpc>
              <a:spcBef>
                <a:spcPct val="0"/>
              </a:spcBef>
            </a:pPr>
            <a:r>
              <a:rPr lang="en-US" b="true" sz="2808">
                <a:solidFill>
                  <a:srgbClr val="000000"/>
                </a:solidFill>
                <a:latin typeface="Times New Roman Bold"/>
                <a:ea typeface="Times New Roman Bold"/>
                <a:cs typeface="Times New Roman Bold"/>
                <a:sym typeface="Times New Roman Bold"/>
              </a:rPr>
              <a:t>Eco-Dredging: Sustainable Depth Management</a:t>
            </a:r>
          </a:p>
          <a:p>
            <a:pPr algn="l">
              <a:lnSpc>
                <a:spcPts val="2865"/>
              </a:lnSpc>
            </a:pPr>
            <a:r>
              <a:rPr lang="en-US" b="true" sz="2046">
                <a:solidFill>
                  <a:srgbClr val="000000"/>
                </a:solidFill>
                <a:latin typeface="Montserrat Bold"/>
                <a:ea typeface="Montserrat Bold"/>
                <a:cs typeface="Montserrat Bold"/>
                <a:sym typeface="Montserrat Bold"/>
              </a:rPr>
              <a:t>Key Components:</a:t>
            </a:r>
          </a:p>
          <a:p>
            <a:pPr algn="l" marL="441854" indent="-220927" lvl="1">
              <a:lnSpc>
                <a:spcPts val="2865"/>
              </a:lnSpc>
              <a:buFont typeface="Arial"/>
              <a:buChar char="•"/>
            </a:pPr>
            <a:r>
              <a:rPr lang="en-US" b="true" sz="2046">
                <a:solidFill>
                  <a:srgbClr val="000000"/>
                </a:solidFill>
                <a:latin typeface="Montserrat Bold"/>
                <a:ea typeface="Montserrat Bold"/>
                <a:cs typeface="Montserrat Bold"/>
                <a:sym typeface="Montserrat Bold"/>
              </a:rPr>
              <a:t>Sustainable Dredging Practices </a:t>
            </a:r>
            <a:r>
              <a:rPr lang="en-US" sz="2046">
                <a:solidFill>
                  <a:srgbClr val="000000"/>
                </a:solidFill>
                <a:latin typeface="Montserrat"/>
                <a:ea typeface="Montserrat"/>
                <a:cs typeface="Montserrat"/>
                <a:sym typeface="Montserrat"/>
              </a:rPr>
              <a:t>– Uses hydrographic surveys, geotechnical investigations, and environmental assessments to plan dredging with minimal disruption.</a:t>
            </a:r>
          </a:p>
          <a:p>
            <a:pPr algn="l" marL="441854" indent="-220927" lvl="1">
              <a:lnSpc>
                <a:spcPts val="2865"/>
              </a:lnSpc>
              <a:buFont typeface="Arial"/>
              <a:buChar char="•"/>
            </a:pPr>
            <a:r>
              <a:rPr lang="en-US" b="true" sz="2046">
                <a:solidFill>
                  <a:srgbClr val="000000"/>
                </a:solidFill>
                <a:latin typeface="Montserrat Bold"/>
                <a:ea typeface="Montserrat Bold"/>
                <a:cs typeface="Montserrat Bold"/>
                <a:sym typeface="Montserrat Bold"/>
              </a:rPr>
              <a:t>Beneficial Use of Dredged Material</a:t>
            </a:r>
            <a:r>
              <a:rPr lang="en-US" sz="2046">
                <a:solidFill>
                  <a:srgbClr val="000000"/>
                </a:solidFill>
                <a:latin typeface="Montserrat"/>
                <a:ea typeface="Montserrat"/>
                <a:cs typeface="Montserrat"/>
                <a:sym typeface="Montserrat"/>
              </a:rPr>
              <a:t> – Reused for land reclamation, beach nourishment, habitat restoration, and construction materials to reduce waste.</a:t>
            </a:r>
          </a:p>
          <a:p>
            <a:pPr algn="l" marL="441854" indent="-220927" lvl="1">
              <a:lnSpc>
                <a:spcPts val="2865"/>
              </a:lnSpc>
              <a:buFont typeface="Arial"/>
              <a:buChar char="•"/>
            </a:pPr>
            <a:r>
              <a:rPr lang="en-US" b="true" sz="2046">
                <a:solidFill>
                  <a:srgbClr val="000000"/>
                </a:solidFill>
                <a:latin typeface="Montserrat Bold"/>
                <a:ea typeface="Montserrat Bold"/>
                <a:cs typeface="Montserrat Bold"/>
                <a:sym typeface="Montserrat Bold"/>
              </a:rPr>
              <a:t>Low-Impact Dredging Techniques</a:t>
            </a:r>
            <a:r>
              <a:rPr lang="en-US" sz="2046">
                <a:solidFill>
                  <a:srgbClr val="000000"/>
                </a:solidFill>
                <a:latin typeface="Montserrat"/>
                <a:ea typeface="Montserrat"/>
                <a:cs typeface="Montserrat"/>
                <a:sym typeface="Montserrat"/>
              </a:rPr>
              <a:t> – Includes closed bucket dredging, hydraulic and mechanical dredging for minimal seabed disturbance.</a:t>
            </a:r>
          </a:p>
          <a:p>
            <a:pPr algn="l" marL="441854" indent="-220927" lvl="1">
              <a:lnSpc>
                <a:spcPts val="2865"/>
              </a:lnSpc>
              <a:buFont typeface="Arial"/>
              <a:buChar char="•"/>
            </a:pPr>
            <a:r>
              <a:rPr lang="en-US" b="true" sz="2046">
                <a:solidFill>
                  <a:srgbClr val="000000"/>
                </a:solidFill>
                <a:latin typeface="Montserrat Bold"/>
                <a:ea typeface="Montserrat Bold"/>
                <a:cs typeface="Montserrat Bold"/>
                <a:sym typeface="Montserrat Bold"/>
              </a:rPr>
              <a:t>Sediment Control &amp; Recycling </a:t>
            </a:r>
            <a:r>
              <a:rPr lang="en-US" sz="2046">
                <a:solidFill>
                  <a:srgbClr val="000000"/>
                </a:solidFill>
                <a:latin typeface="Montserrat"/>
                <a:ea typeface="Montserrat"/>
                <a:cs typeface="Montserrat"/>
                <a:sym typeface="Montserrat"/>
              </a:rPr>
              <a:t>– Uses capping, bioremediation, and sediment recycling to prevent contamination spread.</a:t>
            </a:r>
          </a:p>
          <a:p>
            <a:pPr algn="l" marL="441854" indent="-220927" lvl="1">
              <a:lnSpc>
                <a:spcPts val="2865"/>
              </a:lnSpc>
              <a:buFont typeface="Arial"/>
              <a:buChar char="•"/>
            </a:pPr>
            <a:r>
              <a:rPr lang="en-US" b="true" sz="2046">
                <a:solidFill>
                  <a:srgbClr val="000000"/>
                </a:solidFill>
                <a:latin typeface="Montserrat Bold"/>
                <a:ea typeface="Montserrat Bold"/>
                <a:cs typeface="Montserrat Bold"/>
                <a:sym typeface="Montserrat Bold"/>
              </a:rPr>
              <a:t>Advanced Monitoring &amp; Modeling</a:t>
            </a:r>
            <a:r>
              <a:rPr lang="en-US" sz="2046">
                <a:solidFill>
                  <a:srgbClr val="000000"/>
                </a:solidFill>
                <a:latin typeface="Montserrat"/>
                <a:ea typeface="Montserrat"/>
                <a:cs typeface="Montserrat"/>
                <a:sym typeface="Montserrat"/>
              </a:rPr>
              <a:t> – Real-time water quality tracking, USVs, and mathematical modeling optimize dredging efficiency and reduce ecological impact.</a:t>
            </a:r>
          </a:p>
          <a:p>
            <a:pPr algn="l" marL="441854" indent="-220927" lvl="1">
              <a:lnSpc>
                <a:spcPts val="2865"/>
              </a:lnSpc>
              <a:buFont typeface="Arial"/>
              <a:buChar char="•"/>
            </a:pPr>
            <a:r>
              <a:rPr lang="en-US" b="true" sz="2046">
                <a:solidFill>
                  <a:srgbClr val="000000"/>
                </a:solidFill>
                <a:latin typeface="Montserrat Bold"/>
                <a:ea typeface="Montserrat Bold"/>
                <a:cs typeface="Montserrat Bold"/>
                <a:sym typeface="Montserrat Bold"/>
              </a:rPr>
              <a:t>PPP Model &amp; Cost Optimization </a:t>
            </a:r>
            <a:r>
              <a:rPr lang="en-US" sz="2046">
                <a:solidFill>
                  <a:srgbClr val="000000"/>
                </a:solidFill>
                <a:latin typeface="Montserrat"/>
                <a:ea typeface="Montserrat"/>
                <a:cs typeface="Montserrat"/>
                <a:sym typeface="Montserrat"/>
              </a:rPr>
              <a:t>– Encourages Public-Private Partnerships for cost-effective, efficient execution with strict quality control and monitoring.</a:t>
            </a:r>
          </a:p>
        </p:txBody>
      </p:sp>
      <p:sp>
        <p:nvSpPr>
          <p:cNvPr name="TextBox 169" id="169"/>
          <p:cNvSpPr txBox="true"/>
          <p:nvPr/>
        </p:nvSpPr>
        <p:spPr>
          <a:xfrm rot="0">
            <a:off x="674155" y="6289241"/>
            <a:ext cx="5635782" cy="2969059"/>
          </a:xfrm>
          <a:prstGeom prst="rect">
            <a:avLst/>
          </a:prstGeom>
        </p:spPr>
        <p:txBody>
          <a:bodyPr anchor="t" rtlCol="false" tIns="0" lIns="0" bIns="0" rIns="0">
            <a:spAutoFit/>
          </a:bodyPr>
          <a:lstStyle/>
          <a:p>
            <a:pPr algn="l">
              <a:lnSpc>
                <a:spcPts val="2644"/>
              </a:lnSpc>
              <a:spcBef>
                <a:spcPct val="0"/>
              </a:spcBef>
            </a:pPr>
            <a:r>
              <a:rPr lang="en-US" sz="1889">
                <a:solidFill>
                  <a:srgbClr val="000000"/>
                </a:solidFill>
                <a:latin typeface="Montserrat"/>
                <a:ea typeface="Montserrat"/>
                <a:cs typeface="Montserrat"/>
                <a:sym typeface="Montserrat"/>
              </a:rPr>
              <a:t>Inspired by Fincantieri’s LIMPIDH2O® system, we aim to implement eco-friendly dredging solutions that minimize environmental impact, optimize sediment reuse, and reduce operational costs. This closed-loop, non-invasive technology aligns with global sustainability goals, ensuring regulatory compliance and long-term efficiency in our sustainable seaport development.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85750" y="9818370"/>
            <a:ext cx="3836195" cy="182880"/>
            <a:chOff x="0" y="0"/>
            <a:chExt cx="5114926" cy="243840"/>
          </a:xfrm>
        </p:grpSpPr>
        <p:sp>
          <p:nvSpPr>
            <p:cNvPr name="Freeform 3" id="3"/>
            <p:cNvSpPr/>
            <p:nvPr/>
          </p:nvSpPr>
          <p:spPr>
            <a:xfrm flipH="false" flipV="false" rot="0">
              <a:off x="0" y="0"/>
              <a:ext cx="5114926" cy="243840"/>
            </a:xfrm>
            <a:custGeom>
              <a:avLst/>
              <a:gdLst/>
              <a:ahLst/>
              <a:cxnLst/>
              <a:rect r="r" b="b" t="t" l="l"/>
              <a:pathLst>
                <a:path h="243840" w="5114926">
                  <a:moveTo>
                    <a:pt x="0" y="0"/>
                  </a:moveTo>
                  <a:lnTo>
                    <a:pt x="5114926" y="0"/>
                  </a:lnTo>
                  <a:lnTo>
                    <a:pt x="5114926" y="243840"/>
                  </a:lnTo>
                  <a:lnTo>
                    <a:pt x="0" y="243840"/>
                  </a:lnTo>
                  <a:close/>
                </a:path>
              </a:pathLst>
            </a:custGeom>
            <a:solidFill>
              <a:srgbClr val="000000">
                <a:alpha val="0"/>
              </a:srgbClr>
            </a:solidFill>
          </p:spPr>
        </p:sp>
        <p:sp>
          <p:nvSpPr>
            <p:cNvPr name="TextBox 4" id="4"/>
            <p:cNvSpPr txBox="true"/>
            <p:nvPr/>
          </p:nvSpPr>
          <p:spPr>
            <a:xfrm>
              <a:off x="0" y="-19050"/>
              <a:ext cx="5114926" cy="262890"/>
            </a:xfrm>
            <a:prstGeom prst="rect">
              <a:avLst/>
            </a:prstGeom>
          </p:spPr>
          <p:txBody>
            <a:bodyPr anchor="t" rtlCol="false" tIns="0" lIns="0" bIns="0" rIns="0"/>
            <a:lstStyle/>
            <a:p>
              <a:pPr algn="l">
                <a:lnSpc>
                  <a:spcPts val="1439"/>
                </a:lnSpc>
              </a:pPr>
              <a:r>
                <a:rPr lang="en-US" sz="1200">
                  <a:solidFill>
                    <a:srgbClr val="0078D7"/>
                  </a:solidFill>
                  <a:latin typeface="Calibri (MS)"/>
                  <a:ea typeface="Calibri (MS)"/>
                  <a:cs typeface="Calibri (MS)"/>
                  <a:sym typeface="Calibri (MS)"/>
                </a:rPr>
                <a:t>Sensitivity : This Document is Classified as "LNT Internal Use".</a:t>
              </a:r>
            </a:p>
          </p:txBody>
        </p:sp>
      </p:grpSp>
      <p:sp>
        <p:nvSpPr>
          <p:cNvPr name="Freeform 5" id="5" descr="A black background with white text  Description automatically generated"/>
          <p:cNvSpPr/>
          <p:nvPr/>
        </p:nvSpPr>
        <p:spPr>
          <a:xfrm flipH="false" flipV="false" rot="0">
            <a:off x="14415516" y="137619"/>
            <a:ext cx="3739896" cy="902733"/>
          </a:xfrm>
          <a:custGeom>
            <a:avLst/>
            <a:gdLst/>
            <a:ahLst/>
            <a:cxnLst/>
            <a:rect r="r" b="b" t="t" l="l"/>
            <a:pathLst>
              <a:path h="902733" w="3739896">
                <a:moveTo>
                  <a:pt x="0" y="0"/>
                </a:moveTo>
                <a:lnTo>
                  <a:pt x="3739896" y="0"/>
                </a:lnTo>
                <a:lnTo>
                  <a:pt x="3739896" y="902733"/>
                </a:lnTo>
                <a:lnTo>
                  <a:pt x="0" y="902733"/>
                </a:lnTo>
                <a:lnTo>
                  <a:pt x="0" y="0"/>
                </a:lnTo>
                <a:close/>
              </a:path>
            </a:pathLst>
          </a:custGeom>
          <a:blipFill>
            <a:blip r:embed="rId2"/>
            <a:stretch>
              <a:fillRect l="-4925" t="-183272" r="-5116" b="-172617"/>
            </a:stretch>
          </a:blipFill>
        </p:spPr>
      </p:sp>
      <p:sp>
        <p:nvSpPr>
          <p:cNvPr name="Freeform 6" id="6"/>
          <p:cNvSpPr/>
          <p:nvPr/>
        </p:nvSpPr>
        <p:spPr>
          <a:xfrm flipH="false" flipV="false" rot="0">
            <a:off x="0" y="-39178"/>
            <a:ext cx="4668630" cy="1297960"/>
          </a:xfrm>
          <a:custGeom>
            <a:avLst/>
            <a:gdLst/>
            <a:ahLst/>
            <a:cxnLst/>
            <a:rect r="r" b="b" t="t" l="l"/>
            <a:pathLst>
              <a:path h="1297960" w="4668630">
                <a:moveTo>
                  <a:pt x="0" y="0"/>
                </a:moveTo>
                <a:lnTo>
                  <a:pt x="4668630" y="0"/>
                </a:lnTo>
                <a:lnTo>
                  <a:pt x="4668630" y="1297960"/>
                </a:lnTo>
                <a:lnTo>
                  <a:pt x="0" y="1297960"/>
                </a:lnTo>
                <a:lnTo>
                  <a:pt x="0" y="0"/>
                </a:lnTo>
                <a:close/>
              </a:path>
            </a:pathLst>
          </a:custGeom>
          <a:blipFill>
            <a:blip r:embed="rId3"/>
            <a:stretch>
              <a:fillRect l="0" t="0" r="0" b="0"/>
            </a:stretch>
          </a:blipFill>
        </p:spPr>
      </p:sp>
      <p:sp>
        <p:nvSpPr>
          <p:cNvPr name="Freeform 7" id="7"/>
          <p:cNvSpPr/>
          <p:nvPr/>
        </p:nvSpPr>
        <p:spPr>
          <a:xfrm flipH="false" flipV="false" rot="0">
            <a:off x="8301869" y="758958"/>
            <a:ext cx="9374342" cy="8769084"/>
          </a:xfrm>
          <a:custGeom>
            <a:avLst/>
            <a:gdLst/>
            <a:ahLst/>
            <a:cxnLst/>
            <a:rect r="r" b="b" t="t" l="l"/>
            <a:pathLst>
              <a:path h="8769084" w="9374342">
                <a:moveTo>
                  <a:pt x="0" y="0"/>
                </a:moveTo>
                <a:lnTo>
                  <a:pt x="9374343" y="0"/>
                </a:lnTo>
                <a:lnTo>
                  <a:pt x="9374343" y="8769084"/>
                </a:lnTo>
                <a:lnTo>
                  <a:pt x="0" y="8769084"/>
                </a:lnTo>
                <a:lnTo>
                  <a:pt x="0" y="0"/>
                </a:lnTo>
                <a:close/>
              </a:path>
            </a:pathLst>
          </a:custGeom>
          <a:blipFill>
            <a:blip r:embed="rId4">
              <a:alphaModFix amt="92000"/>
            </a:blip>
            <a:stretch>
              <a:fillRect l="-1559" t="-21051" r="-2158" b="-6576"/>
            </a:stretch>
          </a:blipFill>
        </p:spPr>
      </p:sp>
      <p:sp>
        <p:nvSpPr>
          <p:cNvPr name="TextBox 8" id="8"/>
          <p:cNvSpPr txBox="true"/>
          <p:nvPr/>
        </p:nvSpPr>
        <p:spPr>
          <a:xfrm rot="0">
            <a:off x="663520" y="1565154"/>
            <a:ext cx="5685234" cy="604520"/>
          </a:xfrm>
          <a:prstGeom prst="rect">
            <a:avLst/>
          </a:prstGeom>
        </p:spPr>
        <p:txBody>
          <a:bodyPr anchor="t" rtlCol="false" tIns="0" lIns="0" bIns="0" rIns="0">
            <a:spAutoFit/>
          </a:bodyPr>
          <a:lstStyle/>
          <a:p>
            <a:pPr algn="ctr">
              <a:lnSpc>
                <a:spcPts val="4480"/>
              </a:lnSpc>
            </a:pPr>
            <a:r>
              <a:rPr lang="en-US" sz="3200" b="true">
                <a:solidFill>
                  <a:srgbClr val="263D6A"/>
                </a:solidFill>
                <a:latin typeface="Times New Roman Bold"/>
                <a:ea typeface="Times New Roman Bold"/>
                <a:cs typeface="Times New Roman Bold"/>
                <a:sym typeface="Times New Roman Bold"/>
              </a:rPr>
              <a:t>Why Do Ports Need Automation?</a:t>
            </a:r>
          </a:p>
        </p:txBody>
      </p:sp>
      <p:sp>
        <p:nvSpPr>
          <p:cNvPr name="TextBox 9" id="9"/>
          <p:cNvSpPr txBox="true"/>
          <p:nvPr/>
        </p:nvSpPr>
        <p:spPr>
          <a:xfrm rot="5400000">
            <a:off x="4002423" y="4783579"/>
            <a:ext cx="7673102" cy="554989"/>
          </a:xfrm>
          <a:prstGeom prst="rect">
            <a:avLst/>
          </a:prstGeom>
        </p:spPr>
        <p:txBody>
          <a:bodyPr anchor="t" rtlCol="false" tIns="0" lIns="0" bIns="0" rIns="0">
            <a:spAutoFit/>
          </a:bodyPr>
          <a:lstStyle/>
          <a:p>
            <a:pPr algn="ctr">
              <a:lnSpc>
                <a:spcPts val="4060"/>
              </a:lnSpc>
            </a:pPr>
            <a:r>
              <a:rPr lang="en-US" sz="2900" b="true">
                <a:solidFill>
                  <a:srgbClr val="263D6A"/>
                </a:solidFill>
                <a:latin typeface="Times New Roman Bold"/>
                <a:ea typeface="Times New Roman Bold"/>
                <a:cs typeface="Times New Roman Bold"/>
                <a:sym typeface="Times New Roman Bold"/>
              </a:rPr>
              <a:t>Game-Changing Technologies for Next-Gen Ports</a:t>
            </a:r>
          </a:p>
        </p:txBody>
      </p:sp>
      <p:sp>
        <p:nvSpPr>
          <p:cNvPr name="TextBox 10" id="10"/>
          <p:cNvSpPr txBox="true"/>
          <p:nvPr/>
        </p:nvSpPr>
        <p:spPr>
          <a:xfrm rot="0">
            <a:off x="541453" y="2284249"/>
            <a:ext cx="5929368" cy="6613375"/>
          </a:xfrm>
          <a:prstGeom prst="rect">
            <a:avLst/>
          </a:prstGeom>
        </p:spPr>
        <p:txBody>
          <a:bodyPr anchor="t" rtlCol="false" tIns="0" lIns="0" bIns="0" rIns="0">
            <a:spAutoFit/>
          </a:bodyPr>
          <a:lstStyle/>
          <a:p>
            <a:pPr algn="l">
              <a:lnSpc>
                <a:spcPts val="3508"/>
              </a:lnSpc>
              <a:spcBef>
                <a:spcPct val="0"/>
              </a:spcBef>
            </a:pPr>
          </a:p>
          <a:p>
            <a:pPr algn="l" marL="541022" indent="-270511" lvl="1">
              <a:lnSpc>
                <a:spcPts val="3508"/>
              </a:lnSpc>
              <a:buFont typeface="Arial"/>
              <a:buChar char="•"/>
            </a:pPr>
            <a:r>
              <a:rPr lang="en-US" b="true" sz="2505" u="sng">
                <a:solidFill>
                  <a:srgbClr val="000000"/>
                </a:solidFill>
                <a:latin typeface="Montserrat Bold"/>
                <a:ea typeface="Montserrat Bold"/>
                <a:cs typeface="Montserrat Bold"/>
                <a:sym typeface="Montserrat Bold"/>
              </a:rPr>
              <a:t>Faster Cargo Handling</a:t>
            </a:r>
            <a:r>
              <a:rPr lang="en-US" b="true" sz="2505">
                <a:solidFill>
                  <a:srgbClr val="000000"/>
                </a:solidFill>
                <a:latin typeface="Montserrat Bold"/>
                <a:ea typeface="Montserrat Bold"/>
                <a:cs typeface="Montserrat Bold"/>
                <a:sym typeface="Montserrat Bold"/>
              </a:rPr>
              <a:t> </a:t>
            </a:r>
            <a:r>
              <a:rPr lang="en-US" sz="2505">
                <a:solidFill>
                  <a:srgbClr val="263D6A"/>
                </a:solidFill>
                <a:latin typeface="Montserrat"/>
                <a:ea typeface="Montserrat"/>
                <a:cs typeface="Montserrat"/>
                <a:sym typeface="Montserrat"/>
              </a:rPr>
              <a:t>– AI-driven systems cut turnaround time, reducing congestion and delays.</a:t>
            </a:r>
          </a:p>
          <a:p>
            <a:pPr algn="l" marL="541022" indent="-270511" lvl="1">
              <a:lnSpc>
                <a:spcPts val="3508"/>
              </a:lnSpc>
              <a:buFont typeface="Arial"/>
              <a:buChar char="•"/>
            </a:pPr>
            <a:r>
              <a:rPr lang="en-US" b="true" sz="2505" u="sng">
                <a:solidFill>
                  <a:srgbClr val="000000"/>
                </a:solidFill>
                <a:latin typeface="Montserrat Bold"/>
                <a:ea typeface="Montserrat Bold"/>
                <a:cs typeface="Montserrat Bold"/>
                <a:sym typeface="Montserrat Bold"/>
              </a:rPr>
              <a:t>Cost Optimization </a:t>
            </a:r>
            <a:r>
              <a:rPr lang="en-US" sz="2505">
                <a:solidFill>
                  <a:srgbClr val="263D6A"/>
                </a:solidFill>
                <a:latin typeface="Montserrat"/>
                <a:ea typeface="Montserrat"/>
                <a:cs typeface="Montserrat"/>
                <a:sym typeface="Montserrat"/>
              </a:rPr>
              <a:t>– Robotics minimize labor and operational costs while boosting efficiency.</a:t>
            </a:r>
          </a:p>
          <a:p>
            <a:pPr algn="l" marL="541022" indent="-270511" lvl="1">
              <a:lnSpc>
                <a:spcPts val="3508"/>
              </a:lnSpc>
              <a:buFont typeface="Arial"/>
              <a:buChar char="•"/>
            </a:pPr>
            <a:r>
              <a:rPr lang="en-US" b="true" sz="2505" u="sng">
                <a:solidFill>
                  <a:srgbClr val="000000"/>
                </a:solidFill>
                <a:latin typeface="Montserrat Bold"/>
                <a:ea typeface="Montserrat Bold"/>
                <a:cs typeface="Montserrat Bold"/>
                <a:sym typeface="Montserrat Bold"/>
              </a:rPr>
              <a:t>Zero Delays, Zero Errors</a:t>
            </a:r>
            <a:r>
              <a:rPr lang="en-US" b="true" sz="2505">
                <a:solidFill>
                  <a:srgbClr val="000000"/>
                </a:solidFill>
                <a:latin typeface="Montserrat Bold"/>
                <a:ea typeface="Montserrat Bold"/>
                <a:cs typeface="Montserrat Bold"/>
                <a:sym typeface="Montserrat Bold"/>
              </a:rPr>
              <a:t> </a:t>
            </a:r>
            <a:r>
              <a:rPr lang="en-US" sz="2505">
                <a:solidFill>
                  <a:srgbClr val="263D6A"/>
                </a:solidFill>
                <a:latin typeface="Montserrat"/>
                <a:ea typeface="Montserrat"/>
                <a:cs typeface="Montserrat"/>
                <a:sym typeface="Montserrat"/>
              </a:rPr>
              <a:t>– AI and IoT-powered logistics ensure seamless, error-free operations.</a:t>
            </a:r>
          </a:p>
          <a:p>
            <a:pPr algn="l" marL="541022" indent="-270511" lvl="1">
              <a:lnSpc>
                <a:spcPts val="3508"/>
              </a:lnSpc>
              <a:buFont typeface="Arial"/>
              <a:buChar char="•"/>
            </a:pPr>
            <a:r>
              <a:rPr lang="en-US" b="true" sz="2505" u="sng">
                <a:solidFill>
                  <a:srgbClr val="000000"/>
                </a:solidFill>
                <a:latin typeface="Montserrat Bold"/>
                <a:ea typeface="Montserrat Bold"/>
                <a:cs typeface="Montserrat Bold"/>
                <a:sym typeface="Montserrat Bold"/>
              </a:rPr>
              <a:t>Sustainability &amp; Green Ports</a:t>
            </a:r>
            <a:r>
              <a:rPr lang="en-US" b="true" sz="2505">
                <a:solidFill>
                  <a:srgbClr val="263D6A"/>
                </a:solidFill>
                <a:latin typeface="Montserrat Bold"/>
                <a:ea typeface="Montserrat Bold"/>
                <a:cs typeface="Montserrat Bold"/>
                <a:sym typeface="Montserrat Bold"/>
              </a:rPr>
              <a:t> </a:t>
            </a:r>
            <a:r>
              <a:rPr lang="en-US" sz="2505">
                <a:solidFill>
                  <a:srgbClr val="263D6A"/>
                </a:solidFill>
                <a:latin typeface="Montserrat"/>
                <a:ea typeface="Montserrat"/>
                <a:cs typeface="Montserrat"/>
                <a:sym typeface="Montserrat"/>
              </a:rPr>
              <a:t>– Energy-efficient solutions lower emissions for eco-friendly operations.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85750" y="9818370"/>
            <a:ext cx="3836195" cy="182880"/>
            <a:chOff x="0" y="0"/>
            <a:chExt cx="5114926" cy="243840"/>
          </a:xfrm>
        </p:grpSpPr>
        <p:sp>
          <p:nvSpPr>
            <p:cNvPr name="Freeform 3" id="3"/>
            <p:cNvSpPr/>
            <p:nvPr/>
          </p:nvSpPr>
          <p:spPr>
            <a:xfrm flipH="false" flipV="false" rot="0">
              <a:off x="0" y="0"/>
              <a:ext cx="5114926" cy="243840"/>
            </a:xfrm>
            <a:custGeom>
              <a:avLst/>
              <a:gdLst/>
              <a:ahLst/>
              <a:cxnLst/>
              <a:rect r="r" b="b" t="t" l="l"/>
              <a:pathLst>
                <a:path h="243840" w="5114926">
                  <a:moveTo>
                    <a:pt x="0" y="0"/>
                  </a:moveTo>
                  <a:lnTo>
                    <a:pt x="5114926" y="0"/>
                  </a:lnTo>
                  <a:lnTo>
                    <a:pt x="5114926" y="243840"/>
                  </a:lnTo>
                  <a:lnTo>
                    <a:pt x="0" y="243840"/>
                  </a:lnTo>
                  <a:close/>
                </a:path>
              </a:pathLst>
            </a:custGeom>
            <a:solidFill>
              <a:srgbClr val="000000">
                <a:alpha val="0"/>
              </a:srgbClr>
            </a:solidFill>
          </p:spPr>
        </p:sp>
        <p:sp>
          <p:nvSpPr>
            <p:cNvPr name="TextBox 4" id="4"/>
            <p:cNvSpPr txBox="true"/>
            <p:nvPr/>
          </p:nvSpPr>
          <p:spPr>
            <a:xfrm>
              <a:off x="0" y="-19050"/>
              <a:ext cx="5114926" cy="262890"/>
            </a:xfrm>
            <a:prstGeom prst="rect">
              <a:avLst/>
            </a:prstGeom>
          </p:spPr>
          <p:txBody>
            <a:bodyPr anchor="t" rtlCol="false" tIns="0" lIns="0" bIns="0" rIns="0"/>
            <a:lstStyle/>
            <a:p>
              <a:pPr algn="l">
                <a:lnSpc>
                  <a:spcPts val="1439"/>
                </a:lnSpc>
              </a:pPr>
              <a:r>
                <a:rPr lang="en-US" sz="1200">
                  <a:solidFill>
                    <a:srgbClr val="0078D7"/>
                  </a:solidFill>
                  <a:latin typeface="Calibri (MS)"/>
                  <a:ea typeface="Calibri (MS)"/>
                  <a:cs typeface="Calibri (MS)"/>
                  <a:sym typeface="Calibri (MS)"/>
                </a:rPr>
                <a:t>Sensitivity : This Document is Classified as "LNT Internal Use".</a:t>
              </a:r>
            </a:p>
          </p:txBody>
        </p:sp>
      </p:grpSp>
      <p:sp>
        <p:nvSpPr>
          <p:cNvPr name="Freeform 5" id="5" descr="A black background with white text  Description automatically generated"/>
          <p:cNvSpPr/>
          <p:nvPr/>
        </p:nvSpPr>
        <p:spPr>
          <a:xfrm flipH="false" flipV="false" rot="0">
            <a:off x="14415516" y="137619"/>
            <a:ext cx="3739896" cy="902733"/>
          </a:xfrm>
          <a:custGeom>
            <a:avLst/>
            <a:gdLst/>
            <a:ahLst/>
            <a:cxnLst/>
            <a:rect r="r" b="b" t="t" l="l"/>
            <a:pathLst>
              <a:path h="902733" w="3739896">
                <a:moveTo>
                  <a:pt x="0" y="0"/>
                </a:moveTo>
                <a:lnTo>
                  <a:pt x="3739896" y="0"/>
                </a:lnTo>
                <a:lnTo>
                  <a:pt x="3739896" y="902733"/>
                </a:lnTo>
                <a:lnTo>
                  <a:pt x="0" y="902733"/>
                </a:lnTo>
                <a:lnTo>
                  <a:pt x="0" y="0"/>
                </a:lnTo>
                <a:close/>
              </a:path>
            </a:pathLst>
          </a:custGeom>
          <a:blipFill>
            <a:blip r:embed="rId2"/>
            <a:stretch>
              <a:fillRect l="-4925" t="-183272" r="-5116" b="-172617"/>
            </a:stretch>
          </a:blipFill>
        </p:spPr>
      </p:sp>
      <p:sp>
        <p:nvSpPr>
          <p:cNvPr name="Freeform 6" id="6"/>
          <p:cNvSpPr/>
          <p:nvPr/>
        </p:nvSpPr>
        <p:spPr>
          <a:xfrm flipH="false" flipV="false" rot="0">
            <a:off x="0" y="-39178"/>
            <a:ext cx="4668630" cy="1297960"/>
          </a:xfrm>
          <a:custGeom>
            <a:avLst/>
            <a:gdLst/>
            <a:ahLst/>
            <a:cxnLst/>
            <a:rect r="r" b="b" t="t" l="l"/>
            <a:pathLst>
              <a:path h="1297960" w="4668630">
                <a:moveTo>
                  <a:pt x="0" y="0"/>
                </a:moveTo>
                <a:lnTo>
                  <a:pt x="4668630" y="0"/>
                </a:lnTo>
                <a:lnTo>
                  <a:pt x="4668630" y="1297960"/>
                </a:lnTo>
                <a:lnTo>
                  <a:pt x="0" y="1297960"/>
                </a:lnTo>
                <a:lnTo>
                  <a:pt x="0" y="0"/>
                </a:lnTo>
                <a:close/>
              </a:path>
            </a:pathLst>
          </a:custGeom>
          <a:blipFill>
            <a:blip r:embed="rId3"/>
            <a:stretch>
              <a:fillRect l="0" t="0" r="0" b="0"/>
            </a:stretch>
          </a:blipFill>
        </p:spPr>
      </p:sp>
      <p:sp>
        <p:nvSpPr>
          <p:cNvPr name="Freeform 7" id="7"/>
          <p:cNvSpPr/>
          <p:nvPr/>
        </p:nvSpPr>
        <p:spPr>
          <a:xfrm flipH="false" flipV="false" rot="0">
            <a:off x="12930757" y="6112971"/>
            <a:ext cx="4787608" cy="3417155"/>
          </a:xfrm>
          <a:custGeom>
            <a:avLst/>
            <a:gdLst/>
            <a:ahLst/>
            <a:cxnLst/>
            <a:rect r="r" b="b" t="t" l="l"/>
            <a:pathLst>
              <a:path h="3417155" w="4787608">
                <a:moveTo>
                  <a:pt x="0" y="0"/>
                </a:moveTo>
                <a:lnTo>
                  <a:pt x="4787607" y="0"/>
                </a:lnTo>
                <a:lnTo>
                  <a:pt x="4787607" y="3417155"/>
                </a:lnTo>
                <a:lnTo>
                  <a:pt x="0" y="3417155"/>
                </a:lnTo>
                <a:lnTo>
                  <a:pt x="0" y="0"/>
                </a:lnTo>
                <a:close/>
              </a:path>
            </a:pathLst>
          </a:custGeom>
          <a:blipFill>
            <a:blip r:embed="rId4"/>
            <a:stretch>
              <a:fillRect l="0" t="0" r="0" b="0"/>
            </a:stretch>
          </a:blipFill>
        </p:spPr>
      </p:sp>
      <p:sp>
        <p:nvSpPr>
          <p:cNvPr name="TextBox 8" id="8"/>
          <p:cNvSpPr txBox="true"/>
          <p:nvPr/>
        </p:nvSpPr>
        <p:spPr>
          <a:xfrm rot="0">
            <a:off x="1161645" y="905918"/>
            <a:ext cx="3093245" cy="824081"/>
          </a:xfrm>
          <a:prstGeom prst="rect">
            <a:avLst/>
          </a:prstGeom>
        </p:spPr>
        <p:txBody>
          <a:bodyPr anchor="t" rtlCol="false" tIns="0" lIns="0" bIns="0" rIns="0">
            <a:spAutoFit/>
          </a:bodyPr>
          <a:lstStyle/>
          <a:p>
            <a:pPr algn="ctr">
              <a:lnSpc>
                <a:spcPts val="6028"/>
              </a:lnSpc>
            </a:pPr>
            <a:r>
              <a:rPr lang="en-US" b="true" sz="4305" u="sng">
                <a:solidFill>
                  <a:srgbClr val="000000"/>
                </a:solidFill>
                <a:latin typeface="Times New Roman Bold"/>
                <a:ea typeface="Times New Roman Bold"/>
                <a:cs typeface="Times New Roman Bold"/>
                <a:sym typeface="Times New Roman Bold"/>
              </a:rPr>
              <a:t>Shore Power </a:t>
            </a:r>
          </a:p>
        </p:txBody>
      </p:sp>
      <p:sp>
        <p:nvSpPr>
          <p:cNvPr name="TextBox 9" id="9"/>
          <p:cNvSpPr txBox="true"/>
          <p:nvPr/>
        </p:nvSpPr>
        <p:spPr>
          <a:xfrm rot="0">
            <a:off x="1161645" y="1721229"/>
            <a:ext cx="11210448" cy="1227857"/>
          </a:xfrm>
          <a:prstGeom prst="rect">
            <a:avLst/>
          </a:prstGeom>
        </p:spPr>
        <p:txBody>
          <a:bodyPr anchor="t" rtlCol="false" tIns="0" lIns="0" bIns="0" rIns="0">
            <a:spAutoFit/>
          </a:bodyPr>
          <a:lstStyle/>
          <a:p>
            <a:pPr algn="l">
              <a:lnSpc>
                <a:spcPts val="3197"/>
              </a:lnSpc>
            </a:pPr>
            <a:r>
              <a:rPr lang="en-US" sz="2284">
                <a:solidFill>
                  <a:srgbClr val="000000"/>
                </a:solidFill>
                <a:latin typeface="Times New Roman"/>
                <a:ea typeface="Times New Roman"/>
                <a:cs typeface="Times New Roman"/>
                <a:sym typeface="Times New Roman"/>
              </a:rPr>
              <a:t>Shore power, also known as cold ironing or alternative maritime power (AMP), is a system where docked ships connect to the local electricity grid instead of running their diesel engines. This helps in reducing fuel consumption, emissions, and noise pollution at ports.</a:t>
            </a:r>
          </a:p>
        </p:txBody>
      </p:sp>
      <p:sp>
        <p:nvSpPr>
          <p:cNvPr name="TextBox 10" id="10"/>
          <p:cNvSpPr txBox="true"/>
          <p:nvPr/>
        </p:nvSpPr>
        <p:spPr>
          <a:xfrm rot="0">
            <a:off x="13403327" y="1096857"/>
            <a:ext cx="3900607" cy="798047"/>
          </a:xfrm>
          <a:prstGeom prst="rect">
            <a:avLst/>
          </a:prstGeom>
        </p:spPr>
        <p:txBody>
          <a:bodyPr anchor="t" rtlCol="false" tIns="0" lIns="0" bIns="0" rIns="0">
            <a:spAutoFit/>
          </a:bodyPr>
          <a:lstStyle/>
          <a:p>
            <a:pPr algn="ctr">
              <a:lnSpc>
                <a:spcPts val="5888"/>
              </a:lnSpc>
            </a:pPr>
            <a:r>
              <a:rPr lang="en-US" b="true" sz="4205" u="sng">
                <a:solidFill>
                  <a:srgbClr val="000000"/>
                </a:solidFill>
                <a:latin typeface="Times New Roman Bold"/>
                <a:ea typeface="Times New Roman Bold"/>
                <a:cs typeface="Times New Roman Bold"/>
                <a:sym typeface="Times New Roman Bold"/>
              </a:rPr>
              <a:t>Key Components </a:t>
            </a:r>
          </a:p>
        </p:txBody>
      </p:sp>
      <p:sp>
        <p:nvSpPr>
          <p:cNvPr name="TextBox 11" id="11"/>
          <p:cNvSpPr txBox="true"/>
          <p:nvPr/>
        </p:nvSpPr>
        <p:spPr>
          <a:xfrm rot="0">
            <a:off x="13356948" y="2348691"/>
            <a:ext cx="4361417" cy="512445"/>
          </a:xfrm>
          <a:prstGeom prst="rect">
            <a:avLst/>
          </a:prstGeom>
        </p:spPr>
        <p:txBody>
          <a:bodyPr anchor="t" rtlCol="false" tIns="0" lIns="0" bIns="0" rIns="0">
            <a:spAutoFit/>
          </a:bodyPr>
          <a:lstStyle/>
          <a:p>
            <a:pPr algn="l" marL="582933" indent="-291467" lvl="1">
              <a:lnSpc>
                <a:spcPts val="3780"/>
              </a:lnSpc>
              <a:buFont typeface="Arial"/>
              <a:buChar char="•"/>
            </a:pPr>
            <a:r>
              <a:rPr lang="en-US" sz="2700">
                <a:solidFill>
                  <a:srgbClr val="000000"/>
                </a:solidFill>
                <a:latin typeface="Times New Roman"/>
                <a:ea typeface="Times New Roman"/>
                <a:cs typeface="Times New Roman"/>
                <a:sym typeface="Times New Roman"/>
              </a:rPr>
              <a:t> Ship-Side Infrastructure</a:t>
            </a:r>
          </a:p>
        </p:txBody>
      </p:sp>
      <p:sp>
        <p:nvSpPr>
          <p:cNvPr name="TextBox 12" id="12"/>
          <p:cNvSpPr txBox="true"/>
          <p:nvPr/>
        </p:nvSpPr>
        <p:spPr>
          <a:xfrm rot="0">
            <a:off x="13356948" y="1865575"/>
            <a:ext cx="4361417" cy="512445"/>
          </a:xfrm>
          <a:prstGeom prst="rect">
            <a:avLst/>
          </a:prstGeom>
        </p:spPr>
        <p:txBody>
          <a:bodyPr anchor="t" rtlCol="false" tIns="0" lIns="0" bIns="0" rIns="0">
            <a:spAutoFit/>
          </a:bodyPr>
          <a:lstStyle/>
          <a:p>
            <a:pPr algn="l" marL="582933" indent="-291467" lvl="1">
              <a:lnSpc>
                <a:spcPts val="3780"/>
              </a:lnSpc>
              <a:buFont typeface="Arial"/>
              <a:buChar char="•"/>
            </a:pPr>
            <a:r>
              <a:rPr lang="en-US" sz="2700">
                <a:solidFill>
                  <a:srgbClr val="000000"/>
                </a:solidFill>
                <a:latin typeface="Times New Roman"/>
                <a:ea typeface="Times New Roman"/>
                <a:cs typeface="Times New Roman"/>
                <a:sym typeface="Times New Roman"/>
              </a:rPr>
              <a:t>Shore-Side Infrastructure</a:t>
            </a:r>
          </a:p>
        </p:txBody>
      </p:sp>
      <p:sp>
        <p:nvSpPr>
          <p:cNvPr name="TextBox 13" id="13"/>
          <p:cNvSpPr txBox="true"/>
          <p:nvPr/>
        </p:nvSpPr>
        <p:spPr>
          <a:xfrm rot="0">
            <a:off x="1161645" y="3095234"/>
            <a:ext cx="6907786" cy="739140"/>
          </a:xfrm>
          <a:prstGeom prst="rect">
            <a:avLst/>
          </a:prstGeom>
        </p:spPr>
        <p:txBody>
          <a:bodyPr anchor="t" rtlCol="false" tIns="0" lIns="0" bIns="0" rIns="0">
            <a:spAutoFit/>
          </a:bodyPr>
          <a:lstStyle/>
          <a:p>
            <a:pPr algn="ctr">
              <a:lnSpc>
                <a:spcPts val="5459"/>
              </a:lnSpc>
              <a:spcBef>
                <a:spcPct val="0"/>
              </a:spcBef>
            </a:pPr>
            <a:r>
              <a:rPr lang="en-US" b="true" sz="3899" u="sng">
                <a:solidFill>
                  <a:srgbClr val="000000"/>
                </a:solidFill>
                <a:latin typeface="Times New Roman Bold"/>
                <a:ea typeface="Times New Roman Bold"/>
                <a:cs typeface="Times New Roman Bold"/>
                <a:sym typeface="Times New Roman Bold"/>
              </a:rPr>
              <a:t>Benefits of Shore Power in Ports</a:t>
            </a:r>
          </a:p>
        </p:txBody>
      </p:sp>
      <p:sp>
        <p:nvSpPr>
          <p:cNvPr name="TextBox 14" id="14"/>
          <p:cNvSpPr txBox="true"/>
          <p:nvPr/>
        </p:nvSpPr>
        <p:spPr>
          <a:xfrm rot="0">
            <a:off x="737121" y="3952701"/>
            <a:ext cx="13386816" cy="1941195"/>
          </a:xfrm>
          <a:prstGeom prst="rect">
            <a:avLst/>
          </a:prstGeom>
        </p:spPr>
        <p:txBody>
          <a:bodyPr anchor="t" rtlCol="false" tIns="0" lIns="0" bIns="0" rIns="0">
            <a:spAutoFit/>
          </a:bodyPr>
          <a:lstStyle/>
          <a:p>
            <a:pPr algn="l" marL="582933" indent="-291467" lvl="1">
              <a:lnSpc>
                <a:spcPts val="3780"/>
              </a:lnSpc>
              <a:buFont typeface="Arial"/>
              <a:buChar char="•"/>
            </a:pPr>
            <a:r>
              <a:rPr lang="en-US" b="true" sz="2700">
                <a:solidFill>
                  <a:srgbClr val="000000"/>
                </a:solidFill>
                <a:latin typeface="Times New Roman Bold"/>
                <a:ea typeface="Times New Roman Bold"/>
                <a:cs typeface="Times New Roman Bold"/>
                <a:sym typeface="Times New Roman Bold"/>
              </a:rPr>
              <a:t>Reduces Carbon Emissions</a:t>
            </a:r>
            <a:r>
              <a:rPr lang="en-US" sz="2700">
                <a:solidFill>
                  <a:srgbClr val="000000"/>
                </a:solidFill>
                <a:latin typeface="Times New Roman"/>
                <a:ea typeface="Times New Roman"/>
                <a:cs typeface="Times New Roman"/>
                <a:sym typeface="Times New Roman"/>
              </a:rPr>
              <a:t> – Cuts SO₂, NOₓ, and CO₂ emissions from ships at berth.</a:t>
            </a:r>
          </a:p>
          <a:p>
            <a:pPr algn="l" marL="582933" indent="-291467" lvl="1">
              <a:lnSpc>
                <a:spcPts val="3780"/>
              </a:lnSpc>
              <a:buFont typeface="Arial"/>
              <a:buChar char="•"/>
            </a:pPr>
            <a:r>
              <a:rPr lang="en-US" sz="2700">
                <a:solidFill>
                  <a:srgbClr val="000000"/>
                </a:solidFill>
                <a:latin typeface="Times New Roman"/>
                <a:ea typeface="Times New Roman"/>
                <a:cs typeface="Times New Roman"/>
                <a:sym typeface="Times New Roman"/>
              </a:rPr>
              <a:t> </a:t>
            </a:r>
            <a:r>
              <a:rPr lang="en-US" b="true" sz="2700">
                <a:solidFill>
                  <a:srgbClr val="000000"/>
                </a:solidFill>
                <a:latin typeface="Times New Roman Bold"/>
                <a:ea typeface="Times New Roman Bold"/>
                <a:cs typeface="Times New Roman Bold"/>
                <a:sym typeface="Times New Roman Bold"/>
              </a:rPr>
              <a:t>Decreases Noise Pollution</a:t>
            </a:r>
            <a:r>
              <a:rPr lang="en-US" sz="2700">
                <a:solidFill>
                  <a:srgbClr val="000000"/>
                </a:solidFill>
                <a:latin typeface="Times New Roman"/>
                <a:ea typeface="Times New Roman"/>
                <a:cs typeface="Times New Roman"/>
                <a:sym typeface="Times New Roman"/>
              </a:rPr>
              <a:t> – Ships don’t run generators, reducing port noise.</a:t>
            </a:r>
          </a:p>
          <a:p>
            <a:pPr algn="l" marL="582933" indent="-291467" lvl="1">
              <a:lnSpc>
                <a:spcPts val="3780"/>
              </a:lnSpc>
              <a:buFont typeface="Arial"/>
              <a:buChar char="•"/>
            </a:pPr>
            <a:r>
              <a:rPr lang="en-US" sz="2700">
                <a:solidFill>
                  <a:srgbClr val="000000"/>
                </a:solidFill>
                <a:latin typeface="Times New Roman"/>
                <a:ea typeface="Times New Roman"/>
                <a:cs typeface="Times New Roman"/>
                <a:sym typeface="Times New Roman"/>
              </a:rPr>
              <a:t> </a:t>
            </a:r>
            <a:r>
              <a:rPr lang="en-US" b="true" sz="2700">
                <a:solidFill>
                  <a:srgbClr val="000000"/>
                </a:solidFill>
                <a:latin typeface="Times New Roman Bold"/>
                <a:ea typeface="Times New Roman Bold"/>
                <a:cs typeface="Times New Roman Bold"/>
                <a:sym typeface="Times New Roman Bold"/>
              </a:rPr>
              <a:t>Energy Cost Savings</a:t>
            </a:r>
            <a:r>
              <a:rPr lang="en-US" sz="2700">
                <a:solidFill>
                  <a:srgbClr val="000000"/>
                </a:solidFill>
                <a:latin typeface="Times New Roman"/>
                <a:ea typeface="Times New Roman"/>
                <a:cs typeface="Times New Roman"/>
                <a:sym typeface="Times New Roman"/>
              </a:rPr>
              <a:t> – Shore power is often cheaper than diesel fuel.</a:t>
            </a:r>
          </a:p>
          <a:p>
            <a:pPr algn="l" marL="582933" indent="-291467" lvl="1">
              <a:lnSpc>
                <a:spcPts val="3780"/>
              </a:lnSpc>
              <a:buFont typeface="Arial"/>
              <a:buChar char="•"/>
            </a:pPr>
            <a:r>
              <a:rPr lang="en-US" sz="2700">
                <a:solidFill>
                  <a:srgbClr val="000000"/>
                </a:solidFill>
                <a:latin typeface="Times New Roman"/>
                <a:ea typeface="Times New Roman"/>
                <a:cs typeface="Times New Roman"/>
                <a:sym typeface="Times New Roman"/>
              </a:rPr>
              <a:t> </a:t>
            </a:r>
            <a:r>
              <a:rPr lang="en-US" b="true" sz="2700">
                <a:solidFill>
                  <a:srgbClr val="000000"/>
                </a:solidFill>
                <a:latin typeface="Times New Roman Bold"/>
                <a:ea typeface="Times New Roman Bold"/>
                <a:cs typeface="Times New Roman Bold"/>
                <a:sym typeface="Times New Roman Bold"/>
              </a:rPr>
              <a:t>Regulatory Compliance</a:t>
            </a:r>
            <a:r>
              <a:rPr lang="en-US" sz="2700">
                <a:solidFill>
                  <a:srgbClr val="000000"/>
                </a:solidFill>
                <a:latin typeface="Times New Roman"/>
                <a:ea typeface="Times New Roman"/>
                <a:cs typeface="Times New Roman"/>
                <a:sym typeface="Times New Roman"/>
              </a:rPr>
              <a:t> – Helps ports meet IMO and environmental regulations.</a:t>
            </a:r>
          </a:p>
        </p:txBody>
      </p:sp>
      <p:sp>
        <p:nvSpPr>
          <p:cNvPr name="TextBox 15" id="15"/>
          <p:cNvSpPr txBox="true"/>
          <p:nvPr/>
        </p:nvSpPr>
        <p:spPr>
          <a:xfrm rot="0">
            <a:off x="1161645" y="5941521"/>
            <a:ext cx="5920599" cy="824081"/>
          </a:xfrm>
          <a:prstGeom prst="rect">
            <a:avLst/>
          </a:prstGeom>
        </p:spPr>
        <p:txBody>
          <a:bodyPr anchor="t" rtlCol="false" tIns="0" lIns="0" bIns="0" rIns="0">
            <a:spAutoFit/>
          </a:bodyPr>
          <a:lstStyle/>
          <a:p>
            <a:pPr algn="ctr">
              <a:lnSpc>
                <a:spcPts val="6028"/>
              </a:lnSpc>
            </a:pPr>
            <a:r>
              <a:rPr lang="en-US" b="true" sz="4305" u="sng">
                <a:solidFill>
                  <a:srgbClr val="000000"/>
                </a:solidFill>
                <a:latin typeface="Times New Roman Bold"/>
                <a:ea typeface="Times New Roman Bold"/>
                <a:cs typeface="Times New Roman Bold"/>
                <a:sym typeface="Times New Roman Bold"/>
              </a:rPr>
              <a:t>Carbon Capture Solution</a:t>
            </a:r>
          </a:p>
        </p:txBody>
      </p:sp>
      <p:sp>
        <p:nvSpPr>
          <p:cNvPr name="TextBox 16" id="16"/>
          <p:cNvSpPr txBox="true"/>
          <p:nvPr/>
        </p:nvSpPr>
        <p:spPr>
          <a:xfrm rot="0">
            <a:off x="1028700" y="6878678"/>
            <a:ext cx="11822847" cy="3031132"/>
          </a:xfrm>
          <a:prstGeom prst="rect">
            <a:avLst/>
          </a:prstGeom>
        </p:spPr>
        <p:txBody>
          <a:bodyPr anchor="t" rtlCol="false" tIns="0" lIns="0" bIns="0" rIns="0">
            <a:spAutoFit/>
          </a:bodyPr>
          <a:lstStyle/>
          <a:p>
            <a:pPr algn="l" marL="467226" indent="-233613" lvl="1">
              <a:lnSpc>
                <a:spcPts val="3029"/>
              </a:lnSpc>
              <a:buFont typeface="Arial"/>
              <a:buChar char="•"/>
            </a:pPr>
            <a:r>
              <a:rPr lang="en-US" b="true" sz="2164">
                <a:solidFill>
                  <a:srgbClr val="000000"/>
                </a:solidFill>
                <a:latin typeface="Canva Sans Bold"/>
                <a:ea typeface="Canva Sans Bold"/>
                <a:cs typeface="Canva Sans Bold"/>
                <a:sym typeface="Canva Sans Bold"/>
              </a:rPr>
              <a:t>Flue Gas Collection </a:t>
            </a:r>
            <a:r>
              <a:rPr lang="en-US" sz="2164">
                <a:solidFill>
                  <a:srgbClr val="000000"/>
                </a:solidFill>
                <a:latin typeface="Canva Sans"/>
                <a:ea typeface="Canva Sans"/>
                <a:cs typeface="Canva Sans"/>
                <a:sym typeface="Canva Sans"/>
              </a:rPr>
              <a:t>– CO₂ is captured directly from ship exhaust gases.</a:t>
            </a:r>
          </a:p>
          <a:p>
            <a:pPr algn="l" marL="467226" indent="-233613" lvl="1">
              <a:lnSpc>
                <a:spcPts val="3029"/>
              </a:lnSpc>
              <a:buFont typeface="Arial"/>
              <a:buChar char="•"/>
            </a:pPr>
            <a:r>
              <a:rPr lang="en-US" b="true" sz="2164">
                <a:solidFill>
                  <a:srgbClr val="000000"/>
                </a:solidFill>
                <a:latin typeface="Canva Sans Bold"/>
                <a:ea typeface="Canva Sans Bold"/>
                <a:cs typeface="Canva Sans Bold"/>
                <a:sym typeface="Canva Sans Bold"/>
              </a:rPr>
              <a:t>Chemical Absorption</a:t>
            </a:r>
            <a:r>
              <a:rPr lang="en-US" sz="2164">
                <a:solidFill>
                  <a:srgbClr val="000000"/>
                </a:solidFill>
                <a:latin typeface="Canva Sans"/>
                <a:ea typeface="Canva Sans"/>
                <a:cs typeface="Canva Sans"/>
                <a:sym typeface="Canva Sans"/>
              </a:rPr>
              <a:t> – Amine-based solvents (MEA, DEA) absorb CO₂ from emissions.</a:t>
            </a:r>
          </a:p>
          <a:p>
            <a:pPr algn="l" marL="467226" indent="-233613" lvl="1">
              <a:lnSpc>
                <a:spcPts val="3029"/>
              </a:lnSpc>
              <a:buFont typeface="Arial"/>
              <a:buChar char="•"/>
            </a:pPr>
            <a:r>
              <a:rPr lang="en-US" b="true" sz="2164">
                <a:solidFill>
                  <a:srgbClr val="000000"/>
                </a:solidFill>
                <a:latin typeface="Canva Sans Bold"/>
                <a:ea typeface="Canva Sans Bold"/>
                <a:cs typeface="Canva Sans Bold"/>
                <a:sym typeface="Canva Sans Bold"/>
              </a:rPr>
              <a:t>Air Intake System </a:t>
            </a:r>
            <a:r>
              <a:rPr lang="en-US" sz="2164">
                <a:solidFill>
                  <a:srgbClr val="000000"/>
                </a:solidFill>
                <a:latin typeface="Canva Sans"/>
                <a:ea typeface="Canva Sans"/>
                <a:cs typeface="Canva Sans"/>
                <a:sym typeface="Canva Sans"/>
              </a:rPr>
              <a:t>– Large industrial fans capture ambient air for CO₂ extraction.</a:t>
            </a:r>
          </a:p>
          <a:p>
            <a:pPr algn="l" marL="467226" indent="-233613" lvl="1">
              <a:lnSpc>
                <a:spcPts val="3029"/>
              </a:lnSpc>
              <a:buFont typeface="Arial"/>
              <a:buChar char="•"/>
            </a:pPr>
            <a:r>
              <a:rPr lang="en-US" b="true" sz="2164">
                <a:solidFill>
                  <a:srgbClr val="000000"/>
                </a:solidFill>
                <a:latin typeface="Canva Sans Bold"/>
                <a:ea typeface="Canva Sans Bold"/>
                <a:cs typeface="Canva Sans Bold"/>
                <a:sym typeface="Canva Sans Bold"/>
              </a:rPr>
              <a:t>Chemical Adsorption </a:t>
            </a:r>
            <a:r>
              <a:rPr lang="en-US" sz="2164">
                <a:solidFill>
                  <a:srgbClr val="000000"/>
                </a:solidFill>
                <a:latin typeface="Canva Sans"/>
                <a:ea typeface="Canva Sans"/>
                <a:cs typeface="Canva Sans"/>
                <a:sym typeface="Canva Sans"/>
              </a:rPr>
              <a:t>– Solid sorbents (e.g., calcium looping, zeolites) trap CO₂ efficiently.</a:t>
            </a:r>
          </a:p>
          <a:p>
            <a:pPr algn="l" marL="467226" indent="-233613" lvl="1">
              <a:lnSpc>
                <a:spcPts val="3029"/>
              </a:lnSpc>
              <a:buFont typeface="Arial"/>
              <a:buChar char="•"/>
            </a:pPr>
            <a:r>
              <a:rPr lang="en-US" b="true" sz="2164">
                <a:solidFill>
                  <a:srgbClr val="000000"/>
                </a:solidFill>
                <a:latin typeface="Canva Sans Bold"/>
                <a:ea typeface="Canva Sans Bold"/>
                <a:cs typeface="Canva Sans Bold"/>
                <a:sym typeface="Canva Sans Bold"/>
              </a:rPr>
              <a:t>CO₂ Compression &amp; Storage</a:t>
            </a:r>
            <a:r>
              <a:rPr lang="en-US" sz="2164">
                <a:solidFill>
                  <a:srgbClr val="000000"/>
                </a:solidFill>
                <a:latin typeface="Canva Sans"/>
                <a:ea typeface="Canva Sans"/>
                <a:cs typeface="Canva Sans"/>
                <a:sym typeface="Canva Sans"/>
              </a:rPr>
              <a:t> – Collected CO₂ is liquefied for transport or injected underground for long-term storage.</a:t>
            </a:r>
          </a:p>
          <a:p>
            <a:pPr algn="l">
              <a:lnSpc>
                <a:spcPts val="3029"/>
              </a:lnSpc>
            </a:pPr>
            <a:r>
              <a:rPr lang="en-US" sz="2164">
                <a:solidFill>
                  <a:srgbClr val="000000"/>
                </a:solidFill>
                <a:latin typeface="Canva Sans"/>
                <a:ea typeface="Canva Sans"/>
                <a:cs typeface="Canva Sans"/>
                <a:sym typeface="Canva Sans"/>
              </a:rPr>
              <a: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85750" y="9818370"/>
            <a:ext cx="3836195" cy="182880"/>
            <a:chOff x="0" y="0"/>
            <a:chExt cx="5114926" cy="243840"/>
          </a:xfrm>
        </p:grpSpPr>
        <p:sp>
          <p:nvSpPr>
            <p:cNvPr name="Freeform 3" id="3"/>
            <p:cNvSpPr/>
            <p:nvPr/>
          </p:nvSpPr>
          <p:spPr>
            <a:xfrm flipH="false" flipV="false" rot="0">
              <a:off x="0" y="0"/>
              <a:ext cx="5114926" cy="243840"/>
            </a:xfrm>
            <a:custGeom>
              <a:avLst/>
              <a:gdLst/>
              <a:ahLst/>
              <a:cxnLst/>
              <a:rect r="r" b="b" t="t" l="l"/>
              <a:pathLst>
                <a:path h="243840" w="5114926">
                  <a:moveTo>
                    <a:pt x="0" y="0"/>
                  </a:moveTo>
                  <a:lnTo>
                    <a:pt x="5114926" y="0"/>
                  </a:lnTo>
                  <a:lnTo>
                    <a:pt x="5114926" y="243840"/>
                  </a:lnTo>
                  <a:lnTo>
                    <a:pt x="0" y="243840"/>
                  </a:lnTo>
                  <a:close/>
                </a:path>
              </a:pathLst>
            </a:custGeom>
            <a:solidFill>
              <a:srgbClr val="000000">
                <a:alpha val="0"/>
              </a:srgbClr>
            </a:solidFill>
          </p:spPr>
        </p:sp>
        <p:sp>
          <p:nvSpPr>
            <p:cNvPr name="TextBox 4" id="4"/>
            <p:cNvSpPr txBox="true"/>
            <p:nvPr/>
          </p:nvSpPr>
          <p:spPr>
            <a:xfrm>
              <a:off x="0" y="-19050"/>
              <a:ext cx="5114926" cy="262890"/>
            </a:xfrm>
            <a:prstGeom prst="rect">
              <a:avLst/>
            </a:prstGeom>
          </p:spPr>
          <p:txBody>
            <a:bodyPr anchor="t" rtlCol="false" tIns="0" lIns="0" bIns="0" rIns="0"/>
            <a:lstStyle/>
            <a:p>
              <a:pPr algn="l">
                <a:lnSpc>
                  <a:spcPts val="1439"/>
                </a:lnSpc>
              </a:pPr>
              <a:r>
                <a:rPr lang="en-US" sz="1200">
                  <a:solidFill>
                    <a:srgbClr val="0078D7"/>
                  </a:solidFill>
                  <a:latin typeface="Calibri (MS)"/>
                  <a:ea typeface="Calibri (MS)"/>
                  <a:cs typeface="Calibri (MS)"/>
                  <a:sym typeface="Calibri (MS)"/>
                </a:rPr>
                <a:t>Sensitivity : This Document is Classified as "LNT Internal Use".</a:t>
              </a:r>
            </a:p>
          </p:txBody>
        </p:sp>
      </p:grpSp>
      <p:sp>
        <p:nvSpPr>
          <p:cNvPr name="Freeform 5" id="5" descr="A black background with white text  Description automatically generated"/>
          <p:cNvSpPr/>
          <p:nvPr/>
        </p:nvSpPr>
        <p:spPr>
          <a:xfrm flipH="false" flipV="false" rot="0">
            <a:off x="14415516" y="137619"/>
            <a:ext cx="3739896" cy="902733"/>
          </a:xfrm>
          <a:custGeom>
            <a:avLst/>
            <a:gdLst/>
            <a:ahLst/>
            <a:cxnLst/>
            <a:rect r="r" b="b" t="t" l="l"/>
            <a:pathLst>
              <a:path h="902733" w="3739896">
                <a:moveTo>
                  <a:pt x="0" y="0"/>
                </a:moveTo>
                <a:lnTo>
                  <a:pt x="3739896" y="0"/>
                </a:lnTo>
                <a:lnTo>
                  <a:pt x="3739896" y="902733"/>
                </a:lnTo>
                <a:lnTo>
                  <a:pt x="0" y="902733"/>
                </a:lnTo>
                <a:lnTo>
                  <a:pt x="0" y="0"/>
                </a:lnTo>
                <a:close/>
              </a:path>
            </a:pathLst>
          </a:custGeom>
          <a:blipFill>
            <a:blip r:embed="rId2"/>
            <a:stretch>
              <a:fillRect l="-4925" t="-183272" r="-5116" b="-172617"/>
            </a:stretch>
          </a:blipFill>
        </p:spPr>
      </p:sp>
      <p:sp>
        <p:nvSpPr>
          <p:cNvPr name="Freeform 6" id="6"/>
          <p:cNvSpPr/>
          <p:nvPr/>
        </p:nvSpPr>
        <p:spPr>
          <a:xfrm flipH="false" flipV="false" rot="0">
            <a:off x="0" y="-39178"/>
            <a:ext cx="4668630" cy="1297960"/>
          </a:xfrm>
          <a:custGeom>
            <a:avLst/>
            <a:gdLst/>
            <a:ahLst/>
            <a:cxnLst/>
            <a:rect r="r" b="b" t="t" l="l"/>
            <a:pathLst>
              <a:path h="1297960" w="4668630">
                <a:moveTo>
                  <a:pt x="0" y="0"/>
                </a:moveTo>
                <a:lnTo>
                  <a:pt x="4668630" y="0"/>
                </a:lnTo>
                <a:lnTo>
                  <a:pt x="4668630" y="1297960"/>
                </a:lnTo>
                <a:lnTo>
                  <a:pt x="0" y="1297960"/>
                </a:lnTo>
                <a:lnTo>
                  <a:pt x="0" y="0"/>
                </a:lnTo>
                <a:close/>
              </a:path>
            </a:pathLst>
          </a:custGeom>
          <a:blipFill>
            <a:blip r:embed="rId3"/>
            <a:stretch>
              <a:fillRect l="0" t="0" r="0" b="0"/>
            </a:stretch>
          </a:blipFill>
        </p:spPr>
      </p:sp>
      <p:sp>
        <p:nvSpPr>
          <p:cNvPr name="Freeform 7" id="7"/>
          <p:cNvSpPr/>
          <p:nvPr/>
        </p:nvSpPr>
        <p:spPr>
          <a:xfrm flipH="false" flipV="false" rot="0">
            <a:off x="11778588" y="1889671"/>
            <a:ext cx="5780492" cy="4255887"/>
          </a:xfrm>
          <a:custGeom>
            <a:avLst/>
            <a:gdLst/>
            <a:ahLst/>
            <a:cxnLst/>
            <a:rect r="r" b="b" t="t" l="l"/>
            <a:pathLst>
              <a:path h="4255887" w="5780492">
                <a:moveTo>
                  <a:pt x="0" y="0"/>
                </a:moveTo>
                <a:lnTo>
                  <a:pt x="5780491" y="0"/>
                </a:lnTo>
                <a:lnTo>
                  <a:pt x="5780491" y="4255887"/>
                </a:lnTo>
                <a:lnTo>
                  <a:pt x="0" y="4255887"/>
                </a:lnTo>
                <a:lnTo>
                  <a:pt x="0" y="0"/>
                </a:lnTo>
                <a:close/>
              </a:path>
            </a:pathLst>
          </a:custGeom>
          <a:blipFill>
            <a:blip r:embed="rId4"/>
            <a:stretch>
              <a:fillRect l="0" t="0" r="0" b="0"/>
            </a:stretch>
          </a:blipFill>
        </p:spPr>
      </p:sp>
      <p:sp>
        <p:nvSpPr>
          <p:cNvPr name="TextBox 8" id="8"/>
          <p:cNvSpPr txBox="true"/>
          <p:nvPr/>
        </p:nvSpPr>
        <p:spPr>
          <a:xfrm rot="0">
            <a:off x="1028700" y="1341283"/>
            <a:ext cx="7149584" cy="663575"/>
          </a:xfrm>
          <a:prstGeom prst="rect">
            <a:avLst/>
          </a:prstGeom>
        </p:spPr>
        <p:txBody>
          <a:bodyPr anchor="t" rtlCol="false" tIns="0" lIns="0" bIns="0" rIns="0">
            <a:spAutoFit/>
          </a:bodyPr>
          <a:lstStyle/>
          <a:p>
            <a:pPr algn="ctr">
              <a:lnSpc>
                <a:spcPts val="4899"/>
              </a:lnSpc>
              <a:spcBef>
                <a:spcPct val="0"/>
              </a:spcBef>
            </a:pPr>
            <a:r>
              <a:rPr lang="en-US" b="true" sz="3499">
                <a:solidFill>
                  <a:srgbClr val="000000"/>
                </a:solidFill>
                <a:latin typeface="Times New Roman Bold"/>
                <a:ea typeface="Times New Roman Bold"/>
                <a:cs typeface="Times New Roman Bold"/>
                <a:sym typeface="Times New Roman Bold"/>
              </a:rPr>
              <a:t>Renewable  Energy and Smart System </a:t>
            </a:r>
          </a:p>
        </p:txBody>
      </p:sp>
      <p:sp>
        <p:nvSpPr>
          <p:cNvPr name="TextBox 9" id="9"/>
          <p:cNvSpPr txBox="true"/>
          <p:nvPr/>
        </p:nvSpPr>
        <p:spPr>
          <a:xfrm rot="0">
            <a:off x="836341" y="2314057"/>
            <a:ext cx="10725200" cy="3349966"/>
          </a:xfrm>
          <a:prstGeom prst="rect">
            <a:avLst/>
          </a:prstGeom>
        </p:spPr>
        <p:txBody>
          <a:bodyPr anchor="t" rtlCol="false" tIns="0" lIns="0" bIns="0" rIns="0">
            <a:spAutoFit/>
          </a:bodyPr>
          <a:lstStyle/>
          <a:p>
            <a:pPr algn="l" marL="509865" indent="-254932" lvl="1">
              <a:lnSpc>
                <a:spcPts val="3306"/>
              </a:lnSpc>
              <a:buFont typeface="Arial"/>
              <a:buChar char="•"/>
            </a:pPr>
            <a:r>
              <a:rPr lang="en-US" b="true" sz="2361">
                <a:solidFill>
                  <a:srgbClr val="000000"/>
                </a:solidFill>
                <a:latin typeface="Montserrat Bold"/>
                <a:ea typeface="Montserrat Bold"/>
                <a:cs typeface="Montserrat Bold"/>
                <a:sym typeface="Montserrat Bold"/>
              </a:rPr>
              <a:t>Hybrid Renewable Energy</a:t>
            </a:r>
            <a:r>
              <a:rPr lang="en-US" sz="2361">
                <a:solidFill>
                  <a:srgbClr val="000000"/>
                </a:solidFill>
                <a:latin typeface="Montserrat"/>
                <a:ea typeface="Montserrat"/>
                <a:cs typeface="Montserrat"/>
                <a:sym typeface="Montserrat"/>
              </a:rPr>
              <a:t> – Integrating solar and wave energy ensures reliable power.</a:t>
            </a:r>
          </a:p>
          <a:p>
            <a:pPr algn="l" marL="509865" indent="-254932" lvl="1">
              <a:lnSpc>
                <a:spcPts val="3306"/>
              </a:lnSpc>
              <a:buFont typeface="Arial"/>
              <a:buChar char="•"/>
            </a:pPr>
            <a:r>
              <a:rPr lang="en-US" b="true" sz="2361">
                <a:solidFill>
                  <a:srgbClr val="000000"/>
                </a:solidFill>
                <a:latin typeface="Montserrat Bold"/>
                <a:ea typeface="Montserrat Bold"/>
                <a:cs typeface="Montserrat Bold"/>
                <a:sym typeface="Montserrat Bold"/>
              </a:rPr>
              <a:t>Battery Storage </a:t>
            </a:r>
            <a:r>
              <a:rPr lang="en-US" sz="2361">
                <a:solidFill>
                  <a:srgbClr val="000000"/>
                </a:solidFill>
                <a:latin typeface="Montserrat"/>
                <a:ea typeface="Montserrat"/>
                <a:cs typeface="Montserrat"/>
                <a:sym typeface="Montserrat"/>
              </a:rPr>
              <a:t>– Enhances renewable energy utilization by up to 15%.</a:t>
            </a:r>
          </a:p>
          <a:p>
            <a:pPr algn="l" marL="509865" indent="-254932" lvl="1">
              <a:lnSpc>
                <a:spcPts val="3306"/>
              </a:lnSpc>
              <a:buFont typeface="Arial"/>
              <a:buChar char="•"/>
            </a:pPr>
            <a:r>
              <a:rPr lang="en-US" b="true" sz="2361">
                <a:solidFill>
                  <a:srgbClr val="000000"/>
                </a:solidFill>
                <a:latin typeface="Montserrat Bold"/>
                <a:ea typeface="Montserrat Bold"/>
                <a:cs typeface="Montserrat Bold"/>
                <a:sym typeface="Montserrat Bold"/>
              </a:rPr>
              <a:t>Financial Viability </a:t>
            </a:r>
            <a:r>
              <a:rPr lang="en-US" sz="2361">
                <a:solidFill>
                  <a:srgbClr val="000000"/>
                </a:solidFill>
                <a:latin typeface="Montserrat"/>
                <a:ea typeface="Montserrat"/>
                <a:cs typeface="Montserrat"/>
                <a:sym typeface="Montserrat"/>
              </a:rPr>
              <a:t>– Payback in 2–6 years through incentives and energy savings.</a:t>
            </a:r>
          </a:p>
          <a:p>
            <a:pPr algn="l" marL="509865" indent="-254932" lvl="1">
              <a:lnSpc>
                <a:spcPts val="3306"/>
              </a:lnSpc>
              <a:buFont typeface="Arial"/>
              <a:buChar char="•"/>
            </a:pPr>
            <a:r>
              <a:rPr lang="en-US" b="true" sz="2361">
                <a:solidFill>
                  <a:srgbClr val="000000"/>
                </a:solidFill>
                <a:latin typeface="Montserrat Bold"/>
                <a:ea typeface="Montserrat Bold"/>
                <a:cs typeface="Montserrat Bold"/>
                <a:sym typeface="Montserrat Bold"/>
              </a:rPr>
              <a:t>Decentralized RECs</a:t>
            </a:r>
            <a:r>
              <a:rPr lang="en-US" sz="2361">
                <a:solidFill>
                  <a:srgbClr val="000000"/>
                </a:solidFill>
                <a:latin typeface="Montserrat"/>
                <a:ea typeface="Montserrat"/>
                <a:cs typeface="Montserrat"/>
                <a:sym typeface="Montserrat"/>
              </a:rPr>
              <a:t> – Multiple RECs are more cost-effective than a single large system.</a:t>
            </a:r>
          </a:p>
        </p:txBody>
      </p:sp>
      <p:sp>
        <p:nvSpPr>
          <p:cNvPr name="TextBox 10" id="10"/>
          <p:cNvSpPr txBox="true"/>
          <p:nvPr/>
        </p:nvSpPr>
        <p:spPr>
          <a:xfrm rot="0">
            <a:off x="836341" y="6299111"/>
            <a:ext cx="14075376" cy="2789554"/>
          </a:xfrm>
          <a:prstGeom prst="rect">
            <a:avLst/>
          </a:prstGeom>
        </p:spPr>
        <p:txBody>
          <a:bodyPr anchor="t" rtlCol="false" tIns="0" lIns="0" bIns="0" rIns="0">
            <a:spAutoFit/>
          </a:bodyPr>
          <a:lstStyle/>
          <a:p>
            <a:pPr algn="l">
              <a:lnSpc>
                <a:spcPts val="3220"/>
              </a:lnSpc>
              <a:spcBef>
                <a:spcPct val="0"/>
              </a:spcBef>
            </a:pPr>
            <a:r>
              <a:rPr lang="en-US" sz="2300">
                <a:solidFill>
                  <a:srgbClr val="000000"/>
                </a:solidFill>
                <a:latin typeface="Montserrat"/>
                <a:ea typeface="Montserrat"/>
                <a:cs typeface="Montserrat"/>
                <a:sym typeface="Montserrat"/>
              </a:rPr>
              <a:t>To enhance port sustainability, key measures include </a:t>
            </a:r>
            <a:r>
              <a:rPr lang="en-US" b="true" sz="2300">
                <a:solidFill>
                  <a:srgbClr val="000000"/>
                </a:solidFill>
                <a:latin typeface="Montserrat Bold"/>
                <a:ea typeface="Montserrat Bold"/>
                <a:cs typeface="Montserrat Bold"/>
                <a:sym typeface="Montserrat Bold"/>
              </a:rPr>
              <a:t>expanding green cover</a:t>
            </a:r>
            <a:r>
              <a:rPr lang="en-US" sz="2300">
                <a:solidFill>
                  <a:srgbClr val="000000"/>
                </a:solidFill>
                <a:latin typeface="Montserrat"/>
                <a:ea typeface="Montserrat"/>
                <a:cs typeface="Montserrat"/>
                <a:sym typeface="Montserrat"/>
              </a:rPr>
              <a:t>,</a:t>
            </a:r>
            <a:r>
              <a:rPr lang="en-US" b="true" sz="2300">
                <a:solidFill>
                  <a:srgbClr val="000000"/>
                </a:solidFill>
                <a:latin typeface="Montserrat Bold"/>
                <a:ea typeface="Montserrat Bold"/>
                <a:cs typeface="Montserrat Bold"/>
                <a:sym typeface="Montserrat Bold"/>
              </a:rPr>
              <a:t> electrifying equipment, and adopting clean fuels like Green Hydrogen and Ammonia. </a:t>
            </a:r>
            <a:r>
              <a:rPr lang="en-US" sz="2300">
                <a:solidFill>
                  <a:srgbClr val="000000"/>
                </a:solidFill>
                <a:latin typeface="Montserrat"/>
                <a:ea typeface="Montserrat"/>
                <a:cs typeface="Montserrat"/>
                <a:sym typeface="Montserrat"/>
              </a:rPr>
              <a:t>Establishing renewable energy systems, </a:t>
            </a:r>
            <a:r>
              <a:rPr lang="en-US" b="true" sz="2300">
                <a:solidFill>
                  <a:srgbClr val="000000"/>
                </a:solidFill>
                <a:latin typeface="Montserrat Bold"/>
                <a:ea typeface="Montserrat Bold"/>
                <a:cs typeface="Montserrat Bold"/>
                <a:sym typeface="Montserrat Bold"/>
              </a:rPr>
              <a:t>LNG bunkering, and EV charging will further reduce carbon emissions.</a:t>
            </a:r>
            <a:r>
              <a:rPr lang="en-US" sz="2300">
                <a:solidFill>
                  <a:srgbClr val="000000"/>
                </a:solidFill>
                <a:latin typeface="Montserrat"/>
                <a:ea typeface="Montserrat"/>
                <a:cs typeface="Montserrat"/>
                <a:sym typeface="Montserrat"/>
              </a:rPr>
              <a:t> Efficient water and waste management, </a:t>
            </a:r>
            <a:r>
              <a:rPr lang="en-US" b="true" sz="2300">
                <a:solidFill>
                  <a:srgbClr val="000000"/>
                </a:solidFill>
                <a:latin typeface="Montserrat Bold"/>
                <a:ea typeface="Montserrat Bold"/>
                <a:cs typeface="Montserrat Bold"/>
                <a:sym typeface="Montserrat Bold"/>
              </a:rPr>
              <a:t>including 100% wastewater recycling and marine ecosystem protection, will minimize environmental impact.</a:t>
            </a:r>
            <a:r>
              <a:rPr lang="en-US" sz="2300">
                <a:solidFill>
                  <a:srgbClr val="000000"/>
                </a:solidFill>
                <a:latin typeface="Montserrat"/>
                <a:ea typeface="Montserrat"/>
                <a:cs typeface="Montserrat"/>
                <a:sym typeface="Montserrat"/>
              </a:rPr>
              <a:t> Real-time monitoring, </a:t>
            </a:r>
            <a:r>
              <a:rPr lang="en-US" b="true" sz="2300">
                <a:solidFill>
                  <a:srgbClr val="000000"/>
                </a:solidFill>
                <a:latin typeface="Montserrat Bold"/>
                <a:ea typeface="Montserrat Bold"/>
                <a:cs typeface="Montserrat Bold"/>
                <a:sym typeface="Montserrat Bold"/>
              </a:rPr>
              <a:t>annual audits, and carbon credit incentives </a:t>
            </a:r>
            <a:r>
              <a:rPr lang="en-US" sz="2300">
                <a:solidFill>
                  <a:srgbClr val="000000"/>
                </a:solidFill>
                <a:latin typeface="Montserrat"/>
                <a:ea typeface="Montserrat"/>
                <a:cs typeface="Montserrat"/>
                <a:sym typeface="Montserrat"/>
              </a:rPr>
              <a:t>will ensure compliance and continuous improvement, aligning with the </a:t>
            </a:r>
            <a:r>
              <a:rPr lang="en-US" b="true" sz="2300">
                <a:solidFill>
                  <a:srgbClr val="000000"/>
                </a:solidFill>
                <a:latin typeface="Montserrat Bold"/>
                <a:ea typeface="Montserrat Bold"/>
                <a:cs typeface="Montserrat Bold"/>
                <a:sym typeface="Montserrat Bold"/>
              </a:rPr>
              <a:t>Harit Sagar - Green Port Guidelines.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85750" y="9818370"/>
            <a:ext cx="3836195" cy="182880"/>
            <a:chOff x="0" y="0"/>
            <a:chExt cx="5114926" cy="243840"/>
          </a:xfrm>
        </p:grpSpPr>
        <p:sp>
          <p:nvSpPr>
            <p:cNvPr name="Freeform 3" id="3"/>
            <p:cNvSpPr/>
            <p:nvPr/>
          </p:nvSpPr>
          <p:spPr>
            <a:xfrm flipH="false" flipV="false" rot="0">
              <a:off x="0" y="0"/>
              <a:ext cx="5114926" cy="243840"/>
            </a:xfrm>
            <a:custGeom>
              <a:avLst/>
              <a:gdLst/>
              <a:ahLst/>
              <a:cxnLst/>
              <a:rect r="r" b="b" t="t" l="l"/>
              <a:pathLst>
                <a:path h="243840" w="5114926">
                  <a:moveTo>
                    <a:pt x="0" y="0"/>
                  </a:moveTo>
                  <a:lnTo>
                    <a:pt x="5114926" y="0"/>
                  </a:lnTo>
                  <a:lnTo>
                    <a:pt x="5114926" y="243840"/>
                  </a:lnTo>
                  <a:lnTo>
                    <a:pt x="0" y="243840"/>
                  </a:lnTo>
                  <a:close/>
                </a:path>
              </a:pathLst>
            </a:custGeom>
            <a:solidFill>
              <a:srgbClr val="000000">
                <a:alpha val="0"/>
              </a:srgbClr>
            </a:solidFill>
          </p:spPr>
        </p:sp>
        <p:sp>
          <p:nvSpPr>
            <p:cNvPr name="TextBox 4" id="4"/>
            <p:cNvSpPr txBox="true"/>
            <p:nvPr/>
          </p:nvSpPr>
          <p:spPr>
            <a:xfrm>
              <a:off x="0" y="-19050"/>
              <a:ext cx="5114926" cy="262890"/>
            </a:xfrm>
            <a:prstGeom prst="rect">
              <a:avLst/>
            </a:prstGeom>
          </p:spPr>
          <p:txBody>
            <a:bodyPr anchor="t" rtlCol="false" tIns="0" lIns="0" bIns="0" rIns="0"/>
            <a:lstStyle/>
            <a:p>
              <a:pPr algn="l">
                <a:lnSpc>
                  <a:spcPts val="1439"/>
                </a:lnSpc>
              </a:pPr>
              <a:r>
                <a:rPr lang="en-US" sz="1200">
                  <a:solidFill>
                    <a:srgbClr val="0078D7"/>
                  </a:solidFill>
                  <a:latin typeface="Calibri (MS)"/>
                  <a:ea typeface="Calibri (MS)"/>
                  <a:cs typeface="Calibri (MS)"/>
                  <a:sym typeface="Calibri (MS)"/>
                </a:rPr>
                <a:t>Sensitivity : This Document is Classified as "LNT Internal Use".</a:t>
              </a:r>
            </a:p>
          </p:txBody>
        </p:sp>
      </p:grpSp>
      <p:sp>
        <p:nvSpPr>
          <p:cNvPr name="Freeform 5" id="5" descr="A black background with white text  Description automatically generated"/>
          <p:cNvSpPr/>
          <p:nvPr/>
        </p:nvSpPr>
        <p:spPr>
          <a:xfrm flipH="false" flipV="false" rot="0">
            <a:off x="14415516" y="137619"/>
            <a:ext cx="3739896" cy="902733"/>
          </a:xfrm>
          <a:custGeom>
            <a:avLst/>
            <a:gdLst/>
            <a:ahLst/>
            <a:cxnLst/>
            <a:rect r="r" b="b" t="t" l="l"/>
            <a:pathLst>
              <a:path h="902733" w="3739896">
                <a:moveTo>
                  <a:pt x="0" y="0"/>
                </a:moveTo>
                <a:lnTo>
                  <a:pt x="3739896" y="0"/>
                </a:lnTo>
                <a:lnTo>
                  <a:pt x="3739896" y="902733"/>
                </a:lnTo>
                <a:lnTo>
                  <a:pt x="0" y="902733"/>
                </a:lnTo>
                <a:lnTo>
                  <a:pt x="0" y="0"/>
                </a:lnTo>
                <a:close/>
              </a:path>
            </a:pathLst>
          </a:custGeom>
          <a:blipFill>
            <a:blip r:embed="rId2"/>
            <a:stretch>
              <a:fillRect l="-4925" t="-183272" r="-5116" b="-172617"/>
            </a:stretch>
          </a:blipFill>
        </p:spPr>
      </p:sp>
      <p:sp>
        <p:nvSpPr>
          <p:cNvPr name="Freeform 6" id="6"/>
          <p:cNvSpPr/>
          <p:nvPr/>
        </p:nvSpPr>
        <p:spPr>
          <a:xfrm flipH="false" flipV="false" rot="0">
            <a:off x="0" y="-39178"/>
            <a:ext cx="4668630" cy="1297960"/>
          </a:xfrm>
          <a:custGeom>
            <a:avLst/>
            <a:gdLst/>
            <a:ahLst/>
            <a:cxnLst/>
            <a:rect r="r" b="b" t="t" l="l"/>
            <a:pathLst>
              <a:path h="1297960" w="4668630">
                <a:moveTo>
                  <a:pt x="0" y="0"/>
                </a:moveTo>
                <a:lnTo>
                  <a:pt x="4668630" y="0"/>
                </a:lnTo>
                <a:lnTo>
                  <a:pt x="4668630" y="1297960"/>
                </a:lnTo>
                <a:lnTo>
                  <a:pt x="0" y="1297960"/>
                </a:lnTo>
                <a:lnTo>
                  <a:pt x="0" y="0"/>
                </a:lnTo>
                <a:close/>
              </a:path>
            </a:pathLst>
          </a:custGeom>
          <a:blipFill>
            <a:blip r:embed="rId3"/>
            <a:stretch>
              <a:fillRect l="0" t="0" r="0" b="0"/>
            </a:stretch>
          </a:blipFill>
        </p:spPr>
      </p:sp>
      <p:sp>
        <p:nvSpPr>
          <p:cNvPr name="TextBox 7" id="7"/>
          <p:cNvSpPr txBox="true"/>
          <p:nvPr/>
        </p:nvSpPr>
        <p:spPr>
          <a:xfrm rot="0">
            <a:off x="1316475" y="1857417"/>
            <a:ext cx="2805470" cy="689610"/>
          </a:xfrm>
          <a:prstGeom prst="rect">
            <a:avLst/>
          </a:prstGeom>
        </p:spPr>
        <p:txBody>
          <a:bodyPr anchor="t" rtlCol="false" tIns="0" lIns="0" bIns="0" rIns="0">
            <a:spAutoFit/>
          </a:bodyPr>
          <a:lstStyle/>
          <a:p>
            <a:pPr algn="ctr">
              <a:lnSpc>
                <a:spcPts val="5039"/>
              </a:lnSpc>
              <a:spcBef>
                <a:spcPct val="0"/>
              </a:spcBef>
            </a:pPr>
            <a:r>
              <a:rPr lang="en-US" b="true" sz="3599">
                <a:solidFill>
                  <a:srgbClr val="000000"/>
                </a:solidFill>
                <a:latin typeface="Times New Roman Bold"/>
                <a:ea typeface="Times New Roman Bold"/>
                <a:cs typeface="Times New Roman Bold"/>
                <a:sym typeface="Times New Roman Bold"/>
              </a:rPr>
              <a:t>REFRENCES</a:t>
            </a:r>
          </a:p>
        </p:txBody>
      </p:sp>
      <p:grpSp>
        <p:nvGrpSpPr>
          <p:cNvPr name="Group 8" id="8"/>
          <p:cNvGrpSpPr/>
          <p:nvPr/>
        </p:nvGrpSpPr>
        <p:grpSpPr>
          <a:xfrm rot="0">
            <a:off x="1316475" y="2943402"/>
            <a:ext cx="15942825" cy="3343405"/>
            <a:chOff x="0" y="0"/>
            <a:chExt cx="21257100" cy="4457873"/>
          </a:xfrm>
        </p:grpSpPr>
        <p:sp>
          <p:nvSpPr>
            <p:cNvPr name="TextBox 9" id="9"/>
            <p:cNvSpPr txBox="true"/>
            <p:nvPr/>
          </p:nvSpPr>
          <p:spPr>
            <a:xfrm rot="0">
              <a:off x="16097" y="-133350"/>
              <a:ext cx="18952014" cy="568320"/>
            </a:xfrm>
            <a:prstGeom prst="rect">
              <a:avLst/>
            </a:prstGeom>
          </p:spPr>
          <p:txBody>
            <a:bodyPr anchor="t" rtlCol="false" tIns="0" lIns="0" bIns="0" rIns="0">
              <a:spAutoFit/>
            </a:bodyPr>
            <a:lstStyle/>
            <a:p>
              <a:pPr algn="l" marL="465491" indent="-232745" lvl="1">
                <a:lnSpc>
                  <a:spcPts val="3945"/>
                </a:lnSpc>
                <a:spcBef>
                  <a:spcPct val="0"/>
                </a:spcBef>
                <a:buFont typeface="Arial"/>
                <a:buChar char="•"/>
              </a:pPr>
              <a:r>
                <a:rPr lang="en-US" sz="2156" strike="noStrike" u="none">
                  <a:solidFill>
                    <a:srgbClr val="08558C"/>
                  </a:solidFill>
                  <a:latin typeface="Montserrat"/>
                  <a:ea typeface="Montserrat"/>
                  <a:cs typeface="Montserrat"/>
                  <a:sym typeface="Montserrat"/>
                </a:rPr>
                <a:t>.Hybrid renewable energy system optimum design and smart dispatch for nearly Zero Energy Ports</a:t>
              </a:r>
            </a:p>
          </p:txBody>
        </p:sp>
        <p:sp>
          <p:nvSpPr>
            <p:cNvPr name="TextBox 10" id="10"/>
            <p:cNvSpPr txBox="true"/>
            <p:nvPr/>
          </p:nvSpPr>
          <p:spPr>
            <a:xfrm rot="0">
              <a:off x="0" y="564667"/>
              <a:ext cx="21257100" cy="3893206"/>
            </a:xfrm>
            <a:prstGeom prst="rect">
              <a:avLst/>
            </a:prstGeom>
          </p:spPr>
          <p:txBody>
            <a:bodyPr anchor="t" rtlCol="false" tIns="0" lIns="0" bIns="0" rIns="0">
              <a:spAutoFit/>
            </a:bodyPr>
            <a:lstStyle/>
            <a:p>
              <a:pPr algn="l" marL="465491" indent="-232745" lvl="1">
                <a:lnSpc>
                  <a:spcPts val="3945"/>
                </a:lnSpc>
                <a:buFont typeface="Arial"/>
                <a:buChar char="•"/>
              </a:pPr>
              <a:r>
                <a:rPr lang="en-US" sz="2156" strike="noStrike" u="none">
                  <a:solidFill>
                    <a:srgbClr val="08558C"/>
                  </a:solidFill>
                  <a:latin typeface="Montserrat"/>
                  <a:ea typeface="Montserrat"/>
                  <a:cs typeface="Montserrat"/>
                  <a:sym typeface="Montserrat"/>
                </a:rPr>
                <a:t>Inter-Ministerial Group. (2006). Dwell time and efficiency at ports (Report). Government of India.</a:t>
              </a:r>
            </a:p>
            <a:p>
              <a:pPr algn="l" marL="465491" indent="-232745" lvl="1">
                <a:lnSpc>
                  <a:spcPts val="3945"/>
                </a:lnSpc>
                <a:buFont typeface="Arial"/>
                <a:buChar char="•"/>
              </a:pPr>
              <a:r>
                <a:rPr lang="en-US" sz="2156" strike="noStrike" u="none">
                  <a:solidFill>
                    <a:srgbClr val="08558C"/>
                  </a:solidFill>
                  <a:latin typeface="Montserrat"/>
                  <a:ea typeface="Montserrat"/>
                  <a:cs typeface="Montserrat"/>
                  <a:sym typeface="Montserrat"/>
                </a:rPr>
                <a:t>Ministry of Ports, Shipping and Waterways. (2021). Dredging guidelines for major ports. Government of India.</a:t>
              </a:r>
            </a:p>
            <a:p>
              <a:pPr algn="l" marL="465491" indent="-232745" lvl="1">
                <a:lnSpc>
                  <a:spcPts val="3945"/>
                </a:lnSpc>
                <a:buFont typeface="Arial"/>
                <a:buChar char="•"/>
              </a:pPr>
              <a:r>
                <a:rPr lang="en-US" sz="2156" strike="noStrike" u="none">
                  <a:solidFill>
                    <a:srgbClr val="08558C"/>
                  </a:solidFill>
                  <a:latin typeface="Montserrat"/>
                  <a:ea typeface="Montserrat"/>
                  <a:cs typeface="Montserrat"/>
                  <a:sym typeface="Montserrat"/>
                </a:rPr>
                <a:t>Ministry of Ports, Shipping and Waterways. (2023). Harit Sagar - Green Port Guidelines (Rev-0). Government of India</a:t>
              </a:r>
            </a:p>
            <a:p>
              <a:pPr algn="l" marL="465491" indent="-232745" lvl="1">
                <a:lnSpc>
                  <a:spcPts val="3945"/>
                </a:lnSpc>
                <a:buFont typeface="Arial"/>
                <a:buChar char="•"/>
              </a:pPr>
              <a:r>
                <a:rPr lang="en-US" sz="2156" strike="noStrike" u="none">
                  <a:solidFill>
                    <a:srgbClr val="08558C"/>
                  </a:solidFill>
                  <a:latin typeface="Montserrat"/>
                  <a:ea typeface="Montserrat"/>
                  <a:cs typeface="Montserrat"/>
                  <a:sym typeface="Montserrat"/>
                </a:rPr>
                <a:t>Ministry of Ports, Shipping and Waterways. (n.d.). Guidelines for floating jetties/platforms for marinas, minor harbors, fishing harbors, fish landing centers, waterdromes, and similar facilities. Government of India.</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DAGfztbKNqg</dc:identifier>
  <dcterms:modified xsi:type="dcterms:W3CDTF">2011-08-01T06:04:30Z</dcterms:modified>
  <cp:revision>1</cp:revision>
  <dc:title>CreaTech Submission Template.pptx</dc:title>
</cp:coreProperties>
</file>